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3.xml" ContentType="application/vnd.openxmlformats-officedocument.theme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  <p:sldMasterId id="2147483745" r:id="rId2"/>
    <p:sldMasterId id="2147483758" r:id="rId3"/>
    <p:sldMasterId id="2147483773" r:id="rId4"/>
  </p:sldMasterIdLst>
  <p:notesMasterIdLst>
    <p:notesMasterId r:id="rId11"/>
  </p:notesMasterIdLst>
  <p:sldIdLst>
    <p:sldId id="300" r:id="rId5"/>
    <p:sldId id="299" r:id="rId6"/>
    <p:sldId id="301" r:id="rId7"/>
    <p:sldId id="298" r:id="rId8"/>
    <p:sldId id="303" r:id="rId9"/>
    <p:sldId id="302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59" autoAdjust="0"/>
    <p:restoredTop sz="86320" autoAdjust="0"/>
  </p:normalViewPr>
  <p:slideViewPr>
    <p:cSldViewPr>
      <p:cViewPr>
        <p:scale>
          <a:sx n="100" d="100"/>
          <a:sy n="100" d="100"/>
        </p:scale>
        <p:origin x="-1760" y="1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Master" Target="slideMasters/slideMaster4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9" Type="http://schemas.openxmlformats.org/officeDocument/2006/relationships/slide" Target="slides/slide5.xml"/><Relationship Id="rId10" Type="http://schemas.openxmlformats.org/officeDocument/2006/relationships/slide" Target="slides/slide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02750E-9DBC-4E1D-A025-5485C6C82CAF}" type="datetimeFigureOut">
              <a:rPr lang="en-US" smtClean="0"/>
              <a:pPr/>
              <a:t>10/28/13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C82C8A-C7C3-4DEB-A88A-4C66DDAADB3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11231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reeform 7"/>
          <p:cNvSpPr/>
          <p:nvPr/>
        </p:nvSpPr>
        <p:spPr>
          <a:xfrm>
            <a:off x="-2380" y="17929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F6779-6C34-4076-B94A-F6E1085AF340}" type="datetime1">
              <a:rPr lang="en-US" smtClean="0"/>
              <a:pPr/>
              <a:t>10/28/13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79BCE-9A39-4EE0-981F-AE04FF89620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152400" y="152400"/>
            <a:ext cx="914400" cy="91440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8B055-F299-426F-BB67-43C625B269A0}" type="datetime1">
              <a:rPr lang="en-US" smtClean="0"/>
              <a:pPr/>
              <a:t>10/28/13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79BCE-9A39-4EE0-981F-AE04FF89620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F96D2-0F8F-4CC3-A74E-77FCAF5B2F52}" type="datetime1">
              <a:rPr lang="en-US" smtClean="0"/>
              <a:pPr/>
              <a:t>10/28/13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79BCE-9A39-4EE0-981F-AE04FF89620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A9C05-2F22-4DA0-AC44-1E2D6E2072FE}" type="datetime1">
              <a:rPr lang="en-US" smtClean="0"/>
              <a:pPr/>
              <a:t>10/28/13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79BCE-9A39-4EE0-981F-AE04FF89620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9A425-3AA9-4C70-ADA5-16BB449F0EE3}" type="datetime1">
              <a:rPr lang="en-US" smtClean="0"/>
              <a:pPr/>
              <a:t>10/28/13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79BCE-9A39-4EE0-981F-AE04FF89620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47612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B411F-8299-4350-87DB-B7AC86C69BDD}" type="datetime1">
              <a:rPr lang="en-US" smtClean="0"/>
              <a:pPr/>
              <a:t>10/28/13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45020-6C23-47D9-B9D7-52C19805EA6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20233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239BE-6E52-4F2B-B22C-C583F49A37E9}" type="datetime1">
              <a:rPr lang="en-US" smtClean="0"/>
              <a:pPr/>
              <a:t>10/28/13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45020-6C23-47D9-B9D7-52C19805EA6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47579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CBE8C-B79E-41F7-8C53-23D8930D0FD0}" type="datetime1">
              <a:rPr lang="en-US" smtClean="0"/>
              <a:pPr/>
              <a:t>10/28/13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45020-6C23-47D9-B9D7-52C19805EA6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27219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54334-3719-4670-8134-1A35F8CAEE09}" type="datetime1">
              <a:rPr lang="en-US" smtClean="0"/>
              <a:pPr/>
              <a:t>10/28/13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45020-6C23-47D9-B9D7-52C19805EA6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306516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721DE-9E1F-4B14-A612-66687EFBA4DB}" type="datetime1">
              <a:rPr lang="en-US" smtClean="0"/>
              <a:pPr/>
              <a:t>10/28/13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45020-6C23-47D9-B9D7-52C19805EA6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581078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0F42-C26D-45E5-B605-3C1338E47849}" type="datetime1">
              <a:rPr lang="en-US" smtClean="0"/>
              <a:pPr/>
              <a:t>10/28/13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45020-6C23-47D9-B9D7-52C19805EA6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97389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ECACF-1C7C-42B2-A51E-43DC515D9373}" type="datetime1">
              <a:rPr lang="en-US" smtClean="0"/>
              <a:pPr/>
              <a:t>10/28/13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79BCE-9A39-4EE0-981F-AE04FF89620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17451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07B74-70EB-407C-BC8B-DFFFC67ECD11}" type="datetime1">
              <a:rPr lang="en-US" smtClean="0"/>
              <a:pPr/>
              <a:t>10/28/13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45020-6C23-47D9-B9D7-52C19805EA6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440146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339E6-3444-4898-B570-B7C0CEC9B144}" type="datetime1">
              <a:rPr lang="en-US" smtClean="0"/>
              <a:pPr/>
              <a:t>10/28/13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45020-6C23-47D9-B9D7-52C19805EA6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687539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D8E5F-A59C-4B00-8867-516632C94171}" type="datetime1">
              <a:rPr lang="en-US" smtClean="0"/>
              <a:pPr/>
              <a:t>10/28/13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45020-6C23-47D9-B9D7-52C19805EA6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083895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3A10-F759-4A67-9960-513D558C42CF}" type="datetime1">
              <a:rPr lang="en-US" smtClean="0"/>
              <a:pPr/>
              <a:t>10/28/13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45020-6C23-47D9-B9D7-52C19805EA6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739600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44667-0638-4039-AF9E-2E8D39E5522F}" type="datetime1">
              <a:rPr lang="en-US" smtClean="0"/>
              <a:pPr/>
              <a:t>10/28/13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45020-6C23-47D9-B9D7-52C19805EA6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447136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9931396"/>
      </p:ext>
    </p:extLst>
  </p:cSld>
  <p:clrMapOvr>
    <a:masterClrMapping/>
  </p:clrMapOvr>
  <p:transition xmlns:p14="http://schemas.microsoft.com/office/powerpoint/2010/main" advClick="0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3399877"/>
      </p:ext>
    </p:extLst>
  </p:cSld>
  <p:clrMapOvr>
    <a:masterClrMapping/>
  </p:clrMapOvr>
  <p:transition xmlns:p14="http://schemas.microsoft.com/office/powerpoint/2010/main" advClick="0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4107276"/>
      </p:ext>
    </p:extLst>
  </p:cSld>
  <p:clrMapOvr>
    <a:masterClrMapping/>
  </p:clrMapOvr>
  <p:transition xmlns:p14="http://schemas.microsoft.com/office/powerpoint/2010/main" advClick="0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30200" y="1117600"/>
            <a:ext cx="4191000" cy="515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73600" y="1117600"/>
            <a:ext cx="4191000" cy="515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97300"/>
      </p:ext>
    </p:extLst>
  </p:cSld>
  <p:clrMapOvr>
    <a:masterClrMapping/>
  </p:clrMapOvr>
  <p:transition xmlns:p14="http://schemas.microsoft.com/office/powerpoint/2010/main" advClick="0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0145507"/>
      </p:ext>
    </p:extLst>
  </p:cSld>
  <p:clrMapOvr>
    <a:masterClrMapping/>
  </p:clrMapOvr>
  <p:transition xmlns:p14="http://schemas.microsoft.com/office/powerpoint/2010/main" advClick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CEF51-E3D6-42AD-A3CD-D432C63B960E}" type="datetime1">
              <a:rPr lang="en-US" smtClean="0"/>
              <a:pPr/>
              <a:t>10/28/13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79BCE-9A39-4EE0-981F-AE04FF89620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9586478"/>
      </p:ext>
    </p:extLst>
  </p:cSld>
  <p:clrMapOvr>
    <a:masterClrMapping/>
  </p:clrMapOvr>
  <p:transition xmlns:p14="http://schemas.microsoft.com/office/powerpoint/2010/main" advClick="0"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41411643"/>
      </p:ext>
    </p:extLst>
  </p:cSld>
  <p:clrMapOvr>
    <a:masterClrMapping/>
  </p:clrMapOvr>
  <p:transition xmlns:p14="http://schemas.microsoft.com/office/powerpoint/2010/main" advClick="0"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89605328"/>
      </p:ext>
    </p:extLst>
  </p:cSld>
  <p:clrMapOvr>
    <a:masterClrMapping/>
  </p:clrMapOvr>
  <p:transition xmlns:p14="http://schemas.microsoft.com/office/powerpoint/2010/main" advClick="0"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90026862"/>
      </p:ext>
    </p:extLst>
  </p:cSld>
  <p:clrMapOvr>
    <a:masterClrMapping/>
  </p:clrMapOvr>
  <p:transition xmlns:p14="http://schemas.microsoft.com/office/powerpoint/2010/main" advClick="0"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9244353"/>
      </p:ext>
    </p:extLst>
  </p:cSld>
  <p:clrMapOvr>
    <a:masterClrMapping/>
  </p:clrMapOvr>
  <p:transition xmlns:p14="http://schemas.microsoft.com/office/powerpoint/2010/main" advClick="0"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31000" y="304800"/>
            <a:ext cx="2133600" cy="5969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0200" y="304800"/>
            <a:ext cx="6248400" cy="5969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4464613"/>
      </p:ext>
    </p:extLst>
  </p:cSld>
  <p:clrMapOvr>
    <a:masterClrMapping/>
  </p:clrMapOvr>
  <p:transition xmlns:p14="http://schemas.microsoft.com/office/powerpoint/2010/main" advClick="0"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04800"/>
            <a:ext cx="84963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30200" y="1117600"/>
            <a:ext cx="4191000" cy="515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73600" y="1117600"/>
            <a:ext cx="4191000" cy="515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371403"/>
      </p:ext>
    </p:extLst>
  </p:cSld>
  <p:clrMapOvr>
    <a:masterClrMapping/>
  </p:clrMapOvr>
  <p:transition xmlns:p14="http://schemas.microsoft.com/office/powerpoint/2010/main" advClick="0"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04800"/>
            <a:ext cx="84963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30200" y="1117600"/>
            <a:ext cx="4191000" cy="515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73600" y="1117600"/>
            <a:ext cx="4191000" cy="2501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73600" y="3771900"/>
            <a:ext cx="4191000" cy="2501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8610912"/>
      </p:ext>
    </p:extLst>
  </p:cSld>
  <p:clrMapOvr>
    <a:masterClrMapping/>
  </p:clrMapOvr>
  <p:transition xmlns:p14="http://schemas.microsoft.com/office/powerpoint/2010/main" advClick="0"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330200" y="304800"/>
            <a:ext cx="8534400" cy="5969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5250189"/>
      </p:ext>
    </p:extLst>
  </p:cSld>
  <p:clrMapOvr>
    <a:masterClrMapping/>
  </p:clrMapOvr>
  <p:transition xmlns:p14="http://schemas.microsoft.com/office/powerpoint/2010/main" advClick="0"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2268604"/>
      </p:ext>
    </p:extLst>
  </p:cSld>
  <p:clrMapOvr>
    <a:masterClrMapping/>
  </p:clrMapOvr>
  <p:transition xmlns:p14="http://schemas.microsoft.com/office/powerpoint/2010/main" advClick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F5FE0-C6FB-4A0F-AA85-B0A185018FC2}" type="datetime1">
              <a:rPr lang="en-US" smtClean="0"/>
              <a:pPr/>
              <a:t>10/28/13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79BCE-9A39-4EE0-981F-AE04FF89620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014873"/>
      </p:ext>
    </p:extLst>
  </p:cSld>
  <p:clrMapOvr>
    <a:masterClrMapping/>
  </p:clrMapOvr>
  <p:transition xmlns:p14="http://schemas.microsoft.com/office/powerpoint/2010/main" advClick="0"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31767894"/>
      </p:ext>
    </p:extLst>
  </p:cSld>
  <p:clrMapOvr>
    <a:masterClrMapping/>
  </p:clrMapOvr>
  <p:transition xmlns:p14="http://schemas.microsoft.com/office/powerpoint/2010/main" advClick="0"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30200" y="1117600"/>
            <a:ext cx="4191000" cy="515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73600" y="1117600"/>
            <a:ext cx="4191000" cy="515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5244806"/>
      </p:ext>
    </p:extLst>
  </p:cSld>
  <p:clrMapOvr>
    <a:masterClrMapping/>
  </p:clrMapOvr>
  <p:transition xmlns:p14="http://schemas.microsoft.com/office/powerpoint/2010/main" advClick="0"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690617"/>
      </p:ext>
    </p:extLst>
  </p:cSld>
  <p:clrMapOvr>
    <a:masterClrMapping/>
  </p:clrMapOvr>
  <p:transition xmlns:p14="http://schemas.microsoft.com/office/powerpoint/2010/main" advClick="0"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6169964"/>
      </p:ext>
    </p:extLst>
  </p:cSld>
  <p:clrMapOvr>
    <a:masterClrMapping/>
  </p:clrMapOvr>
  <p:transition xmlns:p14="http://schemas.microsoft.com/office/powerpoint/2010/main" advClick="0"/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27489107"/>
      </p:ext>
    </p:extLst>
  </p:cSld>
  <p:clrMapOvr>
    <a:masterClrMapping/>
  </p:clrMapOvr>
  <p:transition xmlns:p14="http://schemas.microsoft.com/office/powerpoint/2010/main" advClick="0"/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99499039"/>
      </p:ext>
    </p:extLst>
  </p:cSld>
  <p:clrMapOvr>
    <a:masterClrMapping/>
  </p:clrMapOvr>
  <p:transition xmlns:p14="http://schemas.microsoft.com/office/powerpoint/2010/main" advClick="0"/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41302018"/>
      </p:ext>
    </p:extLst>
  </p:cSld>
  <p:clrMapOvr>
    <a:masterClrMapping/>
  </p:clrMapOvr>
  <p:transition xmlns:p14="http://schemas.microsoft.com/office/powerpoint/2010/main" advClick="0"/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7061263"/>
      </p:ext>
    </p:extLst>
  </p:cSld>
  <p:clrMapOvr>
    <a:masterClrMapping/>
  </p:clrMapOvr>
  <p:transition xmlns:p14="http://schemas.microsoft.com/office/powerpoint/2010/main" advClick="0"/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31000" y="304800"/>
            <a:ext cx="2133600" cy="5969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0200" y="304800"/>
            <a:ext cx="6248400" cy="5969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2348429"/>
      </p:ext>
    </p:extLst>
  </p:cSld>
  <p:clrMapOvr>
    <a:masterClrMapping/>
  </p:clrMapOvr>
  <p:transition xmlns:p14="http://schemas.microsoft.com/office/powerpoint/2010/main" advClick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CE4A0-0AF7-4A95-885F-6E26D4AF7BE2}" type="datetime1">
              <a:rPr lang="en-US" smtClean="0"/>
              <a:pPr/>
              <a:t>10/28/13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79BCE-9A39-4EE0-981F-AE04FF89620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342900" y="304800"/>
            <a:ext cx="84963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30200" y="1117600"/>
            <a:ext cx="4191000" cy="2501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73600" y="1117600"/>
            <a:ext cx="4191000" cy="2501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330200" y="3771900"/>
            <a:ext cx="4191000" cy="2501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73600" y="3771900"/>
            <a:ext cx="4191000" cy="2501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81663"/>
      </p:ext>
    </p:extLst>
  </p:cSld>
  <p:clrMapOvr>
    <a:masterClrMapping/>
  </p:clrMapOvr>
  <p:transition xmlns:p14="http://schemas.microsoft.com/office/powerpoint/2010/main" advClick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7A1CD-6FFE-4FB7-B55E-88C7C0AE66D9}" type="datetime1">
              <a:rPr lang="en-US" smtClean="0"/>
              <a:pPr/>
              <a:t>10/28/13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79BCE-9A39-4EE0-981F-AE04FF89620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17CE8-7E11-4AF6-97F0-2E01118AC5D0}" type="datetime1">
              <a:rPr lang="en-US" smtClean="0"/>
              <a:pPr/>
              <a:t>10/28/13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79BCE-9A39-4EE0-981F-AE04FF89620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1E159-0C9A-48F5-BA9A-961B44187569}" type="datetime1">
              <a:rPr lang="en-US" smtClean="0"/>
              <a:pPr/>
              <a:t>10/28/13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79BCE-9A39-4EE0-981F-AE04FF89620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AF896-24D2-45C3-ABC5-5885A710C024}" type="datetime1">
              <a:rPr lang="en-US" smtClean="0"/>
              <a:pPr/>
              <a:t>10/28/13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1579BCE-9A39-4EE0-981F-AE04FF89620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8.xml"/><Relationship Id="rId6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0.xml"/><Relationship Id="rId8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3.xml"/></Relationships>
</file>

<file path=ppt/slideMasters/_rels/slideMaster3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35.xml"/><Relationship Id="rId12" Type="http://schemas.openxmlformats.org/officeDocument/2006/relationships/slideLayout" Target="../slideLayouts/slideLayout36.xml"/><Relationship Id="rId13" Type="http://schemas.openxmlformats.org/officeDocument/2006/relationships/slideLayout" Target="../slideLayouts/slideLayout37.xml"/><Relationship Id="rId14" Type="http://schemas.openxmlformats.org/officeDocument/2006/relationships/slideLayout" Target="../slideLayouts/slideLayout38.xml"/><Relationship Id="rId15" Type="http://schemas.openxmlformats.org/officeDocument/2006/relationships/theme" Target="../theme/theme3.xml"/><Relationship Id="rId1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6.xml"/><Relationship Id="rId3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9.xml"/><Relationship Id="rId6" Type="http://schemas.openxmlformats.org/officeDocument/2006/relationships/slideLayout" Target="../slideLayouts/slideLayout30.xml"/><Relationship Id="rId7" Type="http://schemas.openxmlformats.org/officeDocument/2006/relationships/slideLayout" Target="../slideLayouts/slideLayout31.xml"/><Relationship Id="rId8" Type="http://schemas.openxmlformats.org/officeDocument/2006/relationships/slideLayout" Target="../slideLayouts/slideLayout32.xml"/><Relationship Id="rId9" Type="http://schemas.openxmlformats.org/officeDocument/2006/relationships/slideLayout" Target="../slideLayouts/slideLayout33.xml"/><Relationship Id="rId10" Type="http://schemas.openxmlformats.org/officeDocument/2006/relationships/slideLayout" Target="../slideLayouts/slideLayout34.xml"/></Relationships>
</file>

<file path=ppt/slideMasters/_rels/slideMaster4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49.xml"/><Relationship Id="rId12" Type="http://schemas.openxmlformats.org/officeDocument/2006/relationships/slideLayout" Target="../slideLayouts/slideLayout50.xml"/><Relationship Id="rId13" Type="http://schemas.openxmlformats.org/officeDocument/2006/relationships/theme" Target="../theme/theme4.xml"/><Relationship Id="rId14" Type="http://schemas.openxmlformats.org/officeDocument/2006/relationships/image" Target="../media/image3.png"/><Relationship Id="rId1" Type="http://schemas.openxmlformats.org/officeDocument/2006/relationships/slideLayout" Target="../slideLayouts/slideLayout39.xml"/><Relationship Id="rId2" Type="http://schemas.openxmlformats.org/officeDocument/2006/relationships/slideLayout" Target="../slideLayouts/slideLayout40.xml"/><Relationship Id="rId3" Type="http://schemas.openxmlformats.org/officeDocument/2006/relationships/slideLayout" Target="../slideLayouts/slideLayout41.xml"/><Relationship Id="rId4" Type="http://schemas.openxmlformats.org/officeDocument/2006/relationships/slideLayout" Target="../slideLayouts/slideLayout42.xml"/><Relationship Id="rId5" Type="http://schemas.openxmlformats.org/officeDocument/2006/relationships/slideLayout" Target="../slideLayouts/slideLayout43.xml"/><Relationship Id="rId6" Type="http://schemas.openxmlformats.org/officeDocument/2006/relationships/slideLayout" Target="../slideLayouts/slideLayout44.xml"/><Relationship Id="rId7" Type="http://schemas.openxmlformats.org/officeDocument/2006/relationships/slideLayout" Target="../slideLayouts/slideLayout45.xml"/><Relationship Id="rId8" Type="http://schemas.openxmlformats.org/officeDocument/2006/relationships/slideLayout" Target="../slideLayouts/slideLayout46.xml"/><Relationship Id="rId9" Type="http://schemas.openxmlformats.org/officeDocument/2006/relationships/slideLayout" Target="../slideLayouts/slideLayout47.xml"/><Relationship Id="rId10" Type="http://schemas.openxmlformats.org/officeDocument/2006/relationships/slideLayout" Target="../slideLayouts/slideLayout4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BE70DC74-8CE1-46B0-8359-68065C49518E}" type="datetime1">
              <a:rPr lang="en-US" smtClean="0"/>
              <a:pPr/>
              <a:t>10/28/13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71579BCE-9A39-4EE0-981F-AE04FF89620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44" r:id="rId2"/>
    <p:sldLayoutId id="2147483734" r:id="rId3"/>
    <p:sldLayoutId id="2147483735" r:id="rId4"/>
    <p:sldLayoutId id="2147483736" r:id="rId5"/>
    <p:sldLayoutId id="2147483737" r:id="rId6"/>
    <p:sldLayoutId id="2147483738" r:id="rId7"/>
    <p:sldLayoutId id="2147483739" r:id="rId8"/>
    <p:sldLayoutId id="2147483740" r:id="rId9"/>
    <p:sldLayoutId id="2147483741" r:id="rId10"/>
    <p:sldLayoutId id="2147483742" r:id="rId11"/>
    <p:sldLayoutId id="2147483743" r:id="rId12"/>
    <p:sldLayoutId id="2147483757" r:id="rId13"/>
  </p:sldLayoutIdLst>
  <p:timing>
    <p:tnLst>
      <p:par>
        <p:cTn xmlns:p14="http://schemas.microsoft.com/office/powerpoint/2010/main" id="1" dur="indefinite" restart="never" nodeType="tmRoot"/>
      </p:par>
    </p:tnLst>
  </p:timing>
  <p:hf sldNum="0" hdr="0" ftr="0"/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B98185-ABDB-4962-A2AB-8B84DC211D62}" type="datetime1">
              <a:rPr lang="en-US" smtClean="0"/>
              <a:pPr/>
              <a:t>10/28/13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E45020-6C23-47D9-B9D7-52C19805EA6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38128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6" r:id="rId1"/>
    <p:sldLayoutId id="2147483747" r:id="rId2"/>
    <p:sldLayoutId id="2147483748" r:id="rId3"/>
    <p:sldLayoutId id="2147483749" r:id="rId4"/>
    <p:sldLayoutId id="2147483750" r:id="rId5"/>
    <p:sldLayoutId id="2147483751" r:id="rId6"/>
    <p:sldLayoutId id="2147483752" r:id="rId7"/>
    <p:sldLayoutId id="2147483753" r:id="rId8"/>
    <p:sldLayoutId id="2147483754" r:id="rId9"/>
    <p:sldLayoutId id="2147483755" r:id="rId10"/>
    <p:sldLayoutId id="2147483756" r:id="rId11"/>
  </p:sldLayoutIdLst>
  <p:timing>
    <p:tnLst>
      <p:par>
        <p:cTn xmlns:p14="http://schemas.microsoft.com/office/powerpoint/2010/main" id="1" dur="indefinite" restart="never" nodeType="tmRoot"/>
      </p:par>
    </p:tnLst>
  </p:timing>
  <p:hf sldNum="0"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026"/>
          <p:cNvSpPr>
            <a:spLocks noChangeArrowheads="1"/>
          </p:cNvSpPr>
          <p:nvPr/>
        </p:nvSpPr>
        <p:spPr bwMode="auto">
          <a:xfrm>
            <a:off x="152400" y="152400"/>
            <a:ext cx="8832850" cy="6623050"/>
          </a:xfrm>
          <a:prstGeom prst="rect">
            <a:avLst/>
          </a:prstGeom>
          <a:noFill/>
          <a:ln w="12700">
            <a:solidFill>
              <a:srgbClr val="FC0128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b="1" baseline="-25000" smtClean="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27" name="Rectangle 1028"/>
          <p:cNvSpPr>
            <a:spLocks noGrp="1" noChangeArrowheads="1"/>
          </p:cNvSpPr>
          <p:nvPr>
            <p:ph type="body" idx="1"/>
          </p:nvPr>
        </p:nvSpPr>
        <p:spPr bwMode="auto">
          <a:xfrm>
            <a:off x="330200" y="1117600"/>
            <a:ext cx="8534400" cy="515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1029"/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304800"/>
            <a:ext cx="84963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2" name="Text Box 1050"/>
          <p:cNvSpPr txBox="1">
            <a:spLocks noChangeArrowheads="1"/>
          </p:cNvSpPr>
          <p:nvPr userDrawn="1"/>
        </p:nvSpPr>
        <p:spPr bwMode="auto">
          <a:xfrm>
            <a:off x="2743200" y="6400800"/>
            <a:ext cx="838200" cy="274638"/>
          </a:xfrm>
          <a:prstGeom prst="rect">
            <a:avLst/>
          </a:prstGeom>
          <a:noFill/>
          <a:ln>
            <a:noFill/>
          </a:ln>
          <a:effectLst>
            <a:outerShdw dist="107763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200" b="1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200" b="1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200" b="1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200" b="1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200" b="1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endParaRPr lang="en-US" b="0" baseline="0" smtClean="0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9" r:id="rId1"/>
    <p:sldLayoutId id="2147483760" r:id="rId2"/>
    <p:sldLayoutId id="2147483761" r:id="rId3"/>
    <p:sldLayoutId id="2147483762" r:id="rId4"/>
    <p:sldLayoutId id="2147483763" r:id="rId5"/>
    <p:sldLayoutId id="2147483764" r:id="rId6"/>
    <p:sldLayoutId id="2147483765" r:id="rId7"/>
    <p:sldLayoutId id="2147483766" r:id="rId8"/>
    <p:sldLayoutId id="2147483767" r:id="rId9"/>
    <p:sldLayoutId id="2147483768" r:id="rId10"/>
    <p:sldLayoutId id="2147483769" r:id="rId11"/>
    <p:sldLayoutId id="2147483770" r:id="rId12"/>
    <p:sldLayoutId id="2147483771" r:id="rId13"/>
    <p:sldLayoutId id="2147483772" r:id="rId14"/>
  </p:sldLayoutIdLst>
  <p:transition xmlns:p14="http://schemas.microsoft.com/office/powerpoint/2010/main" advClick="0"/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FF3D3D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FF3D3D"/>
          </a:solidFill>
          <a:latin typeface="Arial" pitchFamily="34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FF3D3D"/>
          </a:solidFill>
          <a:latin typeface="Arial" pitchFamily="34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FF3D3D"/>
          </a:solidFill>
          <a:latin typeface="Arial" pitchFamily="34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FF3D3D"/>
          </a:solidFill>
          <a:latin typeface="Arial" pitchFamily="34" charset="0"/>
          <a:ea typeface="ＭＳ Ｐゴシック" charset="0"/>
          <a:cs typeface="ＭＳ Ｐゴシック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FF3D3D"/>
          </a:solidFill>
          <a:latin typeface="Arial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FF3D3D"/>
          </a:solidFill>
          <a:latin typeface="Arial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FF3D3D"/>
          </a:solidFill>
          <a:latin typeface="Arial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FF3D3D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2400">
          <a:solidFill>
            <a:schemeClr val="tx2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F0E30"/>
        </a:buClr>
        <a:buSzPct val="75000"/>
        <a:buFont typeface="Monotype Sorts" charset="0"/>
        <a:buChar char="l"/>
        <a:defRPr sz="2400">
          <a:solidFill>
            <a:schemeClr val="tx2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Monotype Sorts" charset="0"/>
        <a:buChar char="u"/>
        <a:defRPr sz="2400">
          <a:solidFill>
            <a:schemeClr val="tx2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Monotype Sorts" charset="0"/>
        <a:buChar char="w"/>
        <a:defRPr sz="2400">
          <a:solidFill>
            <a:schemeClr val="tx2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•"/>
        <a:defRPr sz="2400">
          <a:solidFill>
            <a:schemeClr val="tx2"/>
          </a:solidFill>
          <a:latin typeface="+mn-lt"/>
          <a:ea typeface="ＭＳ Ｐゴシック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•"/>
        <a:defRPr sz="2400">
          <a:solidFill>
            <a:schemeClr val="tx2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•"/>
        <a:defRPr sz="2400">
          <a:solidFill>
            <a:schemeClr val="tx2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•"/>
        <a:defRPr sz="2400">
          <a:solidFill>
            <a:schemeClr val="tx2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•"/>
        <a:defRPr sz="2400">
          <a:solidFill>
            <a:schemeClr val="tx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026"/>
          <p:cNvSpPr>
            <a:spLocks noChangeArrowheads="1"/>
          </p:cNvSpPr>
          <p:nvPr/>
        </p:nvSpPr>
        <p:spPr bwMode="auto">
          <a:xfrm>
            <a:off x="152400" y="152400"/>
            <a:ext cx="8832850" cy="6623050"/>
          </a:xfrm>
          <a:prstGeom prst="rect">
            <a:avLst/>
          </a:prstGeom>
          <a:noFill/>
          <a:ln w="12700">
            <a:solidFill>
              <a:srgbClr val="FC0128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b="1" baseline="-25000" smtClean="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27" name="Rectangle 1028"/>
          <p:cNvSpPr>
            <a:spLocks noGrp="1" noChangeArrowheads="1"/>
          </p:cNvSpPr>
          <p:nvPr>
            <p:ph type="body" idx="1"/>
          </p:nvPr>
        </p:nvSpPr>
        <p:spPr bwMode="auto">
          <a:xfrm>
            <a:off x="330200" y="1117600"/>
            <a:ext cx="8534400" cy="515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1029"/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304800"/>
            <a:ext cx="84963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pic>
        <p:nvPicPr>
          <p:cNvPr id="1029" name="Picture 1043"/>
          <p:cNvPicPr>
            <a:picLocks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8200" y="6324600"/>
            <a:ext cx="3429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0" name="Picture 1044" descr="GITnotagBlackGoldSmall"/>
          <p:cNvSpPr>
            <a:spLocks noChangeAspect="1" noChangeArrowheads="1"/>
          </p:cNvSpPr>
          <p:nvPr userDrawn="1"/>
        </p:nvSpPr>
        <p:spPr bwMode="auto">
          <a:xfrm>
            <a:off x="7010400" y="6272213"/>
            <a:ext cx="1295400" cy="433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b="1" baseline="-25000" smtClean="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32" name="Text Box 1050"/>
          <p:cNvSpPr txBox="1">
            <a:spLocks noChangeArrowheads="1"/>
          </p:cNvSpPr>
          <p:nvPr userDrawn="1"/>
        </p:nvSpPr>
        <p:spPr bwMode="auto">
          <a:xfrm>
            <a:off x="2743200" y="6400800"/>
            <a:ext cx="838200" cy="274638"/>
          </a:xfrm>
          <a:prstGeom prst="rect">
            <a:avLst/>
          </a:prstGeom>
          <a:noFill/>
          <a:ln>
            <a:noFill/>
          </a:ln>
          <a:effectLst>
            <a:outerShdw dist="107763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200" b="1" baseline="-25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1200" b="1" baseline="-25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1200" b="1" baseline="-25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1200" b="1" baseline="-25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1200" b="1" baseline="-25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 baseline="-25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 baseline="-25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 baseline="-25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 baseline="-25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endParaRPr lang="en-US" b="0" baseline="0" smtClean="0">
              <a:solidFill>
                <a:srgbClr val="000000"/>
              </a:solidFill>
              <a:ea typeface="ＭＳ Ｐゴシック" charset="0"/>
              <a:cs typeface="ＭＳ Ｐゴシック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4" r:id="rId1"/>
    <p:sldLayoutId id="2147483775" r:id="rId2"/>
    <p:sldLayoutId id="2147483776" r:id="rId3"/>
    <p:sldLayoutId id="2147483777" r:id="rId4"/>
    <p:sldLayoutId id="2147483778" r:id="rId5"/>
    <p:sldLayoutId id="2147483779" r:id="rId6"/>
    <p:sldLayoutId id="2147483780" r:id="rId7"/>
    <p:sldLayoutId id="2147483781" r:id="rId8"/>
    <p:sldLayoutId id="2147483782" r:id="rId9"/>
    <p:sldLayoutId id="2147483783" r:id="rId10"/>
    <p:sldLayoutId id="2147483784" r:id="rId11"/>
    <p:sldLayoutId id="2147483785" r:id="rId12"/>
  </p:sldLayoutIdLst>
  <p:transition xmlns:p14="http://schemas.microsoft.com/office/powerpoint/2010/main" advClick="0"/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FF3D3D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FF3D3D"/>
          </a:solidFill>
          <a:latin typeface="Arial" pitchFamily="34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FF3D3D"/>
          </a:solidFill>
          <a:latin typeface="Arial" pitchFamily="34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FF3D3D"/>
          </a:solidFill>
          <a:latin typeface="Arial" pitchFamily="34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FF3D3D"/>
          </a:solidFill>
          <a:latin typeface="Arial" pitchFamily="34" charset="0"/>
          <a:ea typeface="ＭＳ Ｐゴシック" charset="0"/>
          <a:cs typeface="ＭＳ Ｐゴシック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FF3D3D"/>
          </a:solidFill>
          <a:latin typeface="Arial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FF3D3D"/>
          </a:solidFill>
          <a:latin typeface="Arial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FF3D3D"/>
          </a:solidFill>
          <a:latin typeface="Arial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FF3D3D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2400">
          <a:solidFill>
            <a:schemeClr val="tx2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F0E30"/>
        </a:buClr>
        <a:buSzPct val="75000"/>
        <a:buFont typeface="Monotype Sorts" charset="0"/>
        <a:buChar char="l"/>
        <a:defRPr sz="2400">
          <a:solidFill>
            <a:schemeClr val="tx2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Monotype Sorts" charset="0"/>
        <a:buChar char="u"/>
        <a:defRPr sz="2400">
          <a:solidFill>
            <a:schemeClr val="tx2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Monotype Sorts" charset="0"/>
        <a:buChar char="w"/>
        <a:defRPr sz="2400">
          <a:solidFill>
            <a:schemeClr val="tx2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•"/>
        <a:defRPr sz="2400">
          <a:solidFill>
            <a:schemeClr val="tx2"/>
          </a:solidFill>
          <a:latin typeface="+mn-lt"/>
          <a:ea typeface="ＭＳ Ｐゴシック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•"/>
        <a:defRPr sz="2400">
          <a:solidFill>
            <a:schemeClr val="tx2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•"/>
        <a:defRPr sz="2400">
          <a:solidFill>
            <a:schemeClr val="tx2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•"/>
        <a:defRPr sz="2400">
          <a:solidFill>
            <a:schemeClr val="tx2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•"/>
        <a:defRPr sz="2400">
          <a:solidFill>
            <a:schemeClr val="tx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4" Type="http://schemas.openxmlformats.org/officeDocument/2006/relationships/image" Target="../media/image6.png"/><Relationship Id="rId5" Type="http://schemas.openxmlformats.org/officeDocument/2006/relationships/image" Target="../media/image7.png"/><Relationship Id="rId1" Type="http://schemas.openxmlformats.org/officeDocument/2006/relationships/slideLayout" Target="../slideLayouts/slideLayout36.xml"/><Relationship Id="rId2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4" Type="http://schemas.openxmlformats.org/officeDocument/2006/relationships/image" Target="../media/image10.png"/><Relationship Id="rId5" Type="http://schemas.openxmlformats.org/officeDocument/2006/relationships/image" Target="../media/image11.png"/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Relationship Id="rId2" Type="http://schemas.openxmlformats.org/officeDocument/2006/relationships/image" Target="../media/image12.jpeg"/><Relationship Id="rId3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28600" y="228600"/>
            <a:ext cx="8610600" cy="4724400"/>
          </a:xfrm>
        </p:spPr>
        <p:txBody>
          <a:bodyPr/>
          <a:lstStyle/>
          <a:p>
            <a:pPr algn="ctr"/>
            <a:r>
              <a:rPr lang="en-US" sz="2400" dirty="0"/>
              <a:t>Planning in the Presence of </a:t>
            </a:r>
            <a:r>
              <a:rPr lang="en-US" sz="2400" dirty="0" smtClean="0"/>
              <a:t>Ethical Requirements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> </a:t>
            </a:r>
            <a:br>
              <a:rPr lang="en-US" sz="2400" dirty="0"/>
            </a:br>
            <a:r>
              <a:rPr lang="en-US" sz="2400" dirty="0"/>
              <a:t>Ronald C. Arkin</a:t>
            </a:r>
            <a:br>
              <a:rPr lang="en-US" sz="2400" dirty="0"/>
            </a:br>
            <a:r>
              <a:rPr lang="en-US" sz="2400" dirty="0"/>
              <a:t>School of Interactive Computing</a:t>
            </a:r>
            <a:br>
              <a:rPr lang="en-US" sz="2400" dirty="0"/>
            </a:br>
            <a:r>
              <a:rPr lang="en-US" sz="2400" dirty="0"/>
              <a:t>Georgia Tech</a:t>
            </a:r>
            <a:br>
              <a:rPr lang="en-US" sz="2400" dirty="0"/>
            </a:b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6024459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822960" y="762000"/>
            <a:ext cx="7711440" cy="4922520"/>
          </a:xfrm>
        </p:spPr>
        <p:txBody>
          <a:bodyPr>
            <a:normAutofit fontScale="85000" lnSpcReduction="20000"/>
          </a:bodyPr>
          <a:lstStyle/>
          <a:p>
            <a:pPr marL="514350" lvl="0" indent="-514350">
              <a:spcAft>
                <a:spcPts val="1200"/>
              </a:spcAft>
              <a:buFont typeface="+mj-lt"/>
              <a:buAutoNum type="arabicPeriod"/>
            </a:pPr>
            <a:r>
              <a:rPr lang="en-US" b="0" dirty="0"/>
              <a:t>The ethical laws, codes, or principles are almost always provided in a highly conceptual, abstract level.</a:t>
            </a:r>
          </a:p>
          <a:p>
            <a:pPr marL="514350" lvl="0" indent="-514350">
              <a:spcAft>
                <a:spcPts val="1200"/>
              </a:spcAft>
              <a:buFont typeface="+mj-lt"/>
              <a:buAutoNum type="arabicPeriod"/>
            </a:pPr>
            <a:r>
              <a:rPr lang="en-US" b="0" dirty="0"/>
              <a:t>Their conditions, premises or clauses are not precise, are subject to interpretation, and may have different meanings in different contexts.</a:t>
            </a:r>
          </a:p>
          <a:p>
            <a:pPr marL="514350" lvl="0" indent="-514350">
              <a:spcAft>
                <a:spcPts val="1200"/>
              </a:spcAft>
              <a:buFont typeface="+mj-lt"/>
              <a:buAutoNum type="arabicPeriod"/>
            </a:pPr>
            <a:r>
              <a:rPr lang="en-US" b="0" dirty="0"/>
              <a:t>The actions or conclusions in the </a:t>
            </a:r>
            <a:r>
              <a:rPr lang="en-US" b="0" dirty="0" smtClean="0"/>
              <a:t>rules/laws </a:t>
            </a:r>
            <a:r>
              <a:rPr lang="en-US" b="0" dirty="0"/>
              <a:t>are often abstract as well, so even if the rule is known to apply, the ethically appropriate action may be difficult to execute due to its vagueness.</a:t>
            </a:r>
          </a:p>
          <a:p>
            <a:pPr marL="514350" lvl="0" indent="-514350">
              <a:spcAft>
                <a:spcPts val="1200"/>
              </a:spcAft>
              <a:buFont typeface="+mj-lt"/>
              <a:buAutoNum type="arabicPeriod"/>
            </a:pPr>
            <a:r>
              <a:rPr lang="en-US" b="0" dirty="0"/>
              <a:t>These abstract rules often conflict with each other in specific situations. If more than one rule applies it is not often clear how to resolve the conflict</a:t>
            </a:r>
            <a:r>
              <a:rPr lang="en-US" b="0" dirty="0" smtClean="0"/>
              <a:t>.</a:t>
            </a:r>
          </a:p>
          <a:p>
            <a:pPr marL="1449324" lvl="8" indent="0">
              <a:spcAft>
                <a:spcPts val="1200"/>
              </a:spcAft>
              <a:buNone/>
            </a:pPr>
            <a:r>
              <a:rPr lang="en-US" dirty="0" smtClean="0"/>
              <a:t>(cf. [McLaren 05], [Moor 06].[Anderson, Anderson, and </a:t>
            </a:r>
            <a:r>
              <a:rPr lang="en-US" dirty="0" err="1" smtClean="0"/>
              <a:t>Armen</a:t>
            </a:r>
            <a:r>
              <a:rPr lang="en-US" dirty="0" smtClean="0"/>
              <a:t> 05])</a:t>
            </a:r>
            <a:endParaRPr lang="en-US" dirty="0"/>
          </a:p>
          <a:p>
            <a:pPr marL="0" indent="0"/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28600" y="152400"/>
            <a:ext cx="8534400" cy="548640"/>
          </a:xfrm>
        </p:spPr>
        <p:txBody>
          <a:bodyPr/>
          <a:lstStyle/>
          <a:p>
            <a:r>
              <a:rPr lang="en-US" sz="2400" dirty="0" smtClean="0"/>
              <a:t>Doing the Right Thing: Problems Facing Machine Ethics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1409970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ext Placeholder 2"/>
          <p:cNvSpPr>
            <a:spLocks noGrp="1"/>
          </p:cNvSpPr>
          <p:nvPr>
            <p:ph type="body" sz="half" idx="1"/>
          </p:nvPr>
        </p:nvSpPr>
        <p:spPr>
          <a:xfrm>
            <a:off x="990600" y="914400"/>
            <a:ext cx="5334000" cy="5029200"/>
          </a:xfrm>
        </p:spPr>
        <p:txBody>
          <a:bodyPr/>
          <a:lstStyle/>
          <a:p>
            <a:pPr marL="0" indent="0">
              <a:spcBef>
                <a:spcPct val="0"/>
              </a:spcBef>
            </a:pPr>
            <a:r>
              <a:rPr lang="en-US" sz="1400">
                <a:latin typeface="Arial" charset="0"/>
              </a:rPr>
              <a:t>           Architectural Requirements</a:t>
            </a:r>
            <a:r>
              <a:rPr lang="en-US" sz="1600">
                <a:latin typeface="Arial" charset="0"/>
              </a:rPr>
              <a:t>:</a:t>
            </a:r>
            <a:r>
              <a:rPr lang="en-US" sz="1600" i="1">
                <a:latin typeface="Arial" charset="0"/>
              </a:rPr>
              <a:t> </a:t>
            </a:r>
          </a:p>
          <a:p>
            <a:pPr marL="0" indent="0">
              <a:spcBef>
                <a:spcPct val="0"/>
              </a:spcBef>
            </a:pPr>
            <a:r>
              <a:rPr lang="en-US" sz="1600" i="1">
                <a:latin typeface="Arial" charset="0"/>
              </a:rPr>
              <a:t>	</a:t>
            </a:r>
            <a:r>
              <a:rPr lang="en-US" sz="1600" i="1" baseline="-25000">
                <a:latin typeface="Arial" charset="0"/>
              </a:rPr>
              <a:t> Ethical Situation Requirement</a:t>
            </a:r>
            <a:endParaRPr lang="en-US" sz="1600" baseline="-25000">
              <a:latin typeface="Arial" charset="0"/>
            </a:endParaRPr>
          </a:p>
          <a:p>
            <a:pPr marL="0" indent="0">
              <a:spcBef>
                <a:spcPct val="0"/>
              </a:spcBef>
            </a:pPr>
            <a:r>
              <a:rPr lang="en-US" sz="1600" baseline="-25000">
                <a:latin typeface="Arial" charset="0"/>
              </a:rPr>
              <a:t>	 </a:t>
            </a:r>
            <a:r>
              <a:rPr lang="en-US" sz="1600" i="1" baseline="-25000">
                <a:latin typeface="Arial" charset="0"/>
              </a:rPr>
              <a:t>Ethical Situation Requirement</a:t>
            </a:r>
            <a:r>
              <a:rPr lang="en-US" sz="1600" baseline="-25000">
                <a:latin typeface="Arial" charset="0"/>
              </a:rPr>
              <a:t> </a:t>
            </a:r>
          </a:p>
          <a:p>
            <a:pPr marL="0" indent="0">
              <a:spcBef>
                <a:spcPct val="0"/>
              </a:spcBef>
            </a:pPr>
            <a:r>
              <a:rPr lang="en-US" sz="1600" i="1" baseline="-25000">
                <a:latin typeface="Arial" charset="0"/>
              </a:rPr>
              <a:t>	Unethical Response Prohibition</a:t>
            </a:r>
            <a:r>
              <a:rPr lang="en-US" sz="1600" baseline="-25000">
                <a:latin typeface="Arial" charset="0"/>
              </a:rPr>
              <a:t> </a:t>
            </a:r>
          </a:p>
          <a:p>
            <a:pPr marL="0" indent="0">
              <a:spcBef>
                <a:spcPct val="0"/>
              </a:spcBef>
            </a:pPr>
            <a:r>
              <a:rPr lang="en-US" sz="1600" i="1" baseline="-25000">
                <a:latin typeface="Arial" charset="0"/>
              </a:rPr>
              <a:t>      	Obligated Lethality Requirement</a:t>
            </a:r>
          </a:p>
          <a:p>
            <a:pPr marL="0" indent="0">
              <a:spcBef>
                <a:spcPct val="0"/>
              </a:spcBef>
            </a:pPr>
            <a:r>
              <a:rPr lang="en-US" sz="1600" i="1" baseline="-25000">
                <a:latin typeface="Arial" charset="0"/>
              </a:rPr>
              <a:t>      	Jus in Bello Compliance</a:t>
            </a:r>
            <a:endParaRPr lang="en-US" sz="1600" baseline="-25000">
              <a:latin typeface="Arial" charset="0"/>
            </a:endParaRPr>
          </a:p>
          <a:p>
            <a:pPr marL="0" indent="0"/>
            <a:endParaRPr lang="en-US" sz="2000">
              <a:latin typeface="Arial" charset="0"/>
            </a:endParaRPr>
          </a:p>
          <a:p>
            <a:pPr marL="0" indent="0"/>
            <a:endParaRPr lang="en-US" sz="2000">
              <a:latin typeface="Arial" charset="0"/>
            </a:endParaRPr>
          </a:p>
        </p:txBody>
      </p:sp>
      <p:pic>
        <p:nvPicPr>
          <p:cNvPr id="23554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4191000"/>
            <a:ext cx="3200400" cy="2517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55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2209800"/>
            <a:ext cx="2895600" cy="199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6" name="Title 1"/>
          <p:cNvSpPr>
            <a:spLocks noGrp="1"/>
          </p:cNvSpPr>
          <p:nvPr>
            <p:ph type="title"/>
          </p:nvPr>
        </p:nvSpPr>
        <p:spPr>
          <a:xfrm>
            <a:off x="342900" y="228600"/>
            <a:ext cx="8496300" cy="685800"/>
          </a:xfrm>
        </p:spPr>
        <p:txBody>
          <a:bodyPr/>
          <a:lstStyle/>
          <a:p>
            <a:r>
              <a:rPr lang="en-US" sz="2800" dirty="0">
                <a:latin typeface="Arial" charset="0"/>
              </a:rPr>
              <a:t>Ethical Reasoning</a:t>
            </a:r>
            <a:r>
              <a:rPr lang="en-US" sz="2800" dirty="0" smtClean="0">
                <a:latin typeface="Arial" charset="0"/>
              </a:rPr>
              <a:t>/Planning/Behavior </a:t>
            </a:r>
            <a:r>
              <a:rPr lang="en-US" sz="2800" dirty="0">
                <a:latin typeface="Arial" charset="0"/>
              </a:rPr>
              <a:t>for HR Teams </a:t>
            </a:r>
            <a:r>
              <a:rPr lang="en-US" sz="2400" dirty="0">
                <a:latin typeface="Arial" charset="0"/>
              </a:rPr>
              <a:t/>
            </a:r>
            <a:br>
              <a:rPr lang="en-US" sz="2400" dirty="0">
                <a:latin typeface="Arial" charset="0"/>
              </a:rPr>
            </a:br>
            <a:r>
              <a:rPr lang="en-US" sz="2400" dirty="0">
                <a:latin typeface="Arial" charset="0"/>
              </a:rPr>
              <a:t> HRI Advising, Limiting, and Responsibility assignment</a:t>
            </a:r>
            <a:endParaRPr lang="en-US" sz="3200" dirty="0">
              <a:latin typeface="Arial" charset="0"/>
            </a:endParaRPr>
          </a:p>
        </p:txBody>
      </p:sp>
      <p:pic>
        <p:nvPicPr>
          <p:cNvPr id="23557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51463" y="1017588"/>
            <a:ext cx="3716337" cy="3859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58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4963" y="4724400"/>
            <a:ext cx="4846637" cy="169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xmlns:p14="http://schemas.microsoft.com/office/powerpoint/2010/main" advClick="0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2000" b="1" cap="none" dirty="0" smtClean="0">
                <a:latin typeface="Arial" pitchFamily="34" charset="0"/>
                <a:cs typeface="Arial" pitchFamily="34" charset="0"/>
              </a:rPr>
              <a:t>Preserving Dignity in Patient-Caregiver Relationships through Robotics</a:t>
            </a:r>
            <a:endParaRPr lang="en-US" sz="2000" b="1" cap="none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7440" y="1071294"/>
            <a:ext cx="7080160" cy="40472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latin typeface="Arial" pitchFamily="34" charset="0"/>
                <a:cs typeface="Arial" pitchFamily="34" charset="0"/>
              </a:rPr>
              <a:t>The Problem</a:t>
            </a:r>
            <a:r>
              <a:rPr lang="en-US" sz="1400" b="1" dirty="0">
                <a:latin typeface="Arial" pitchFamily="34" charset="0"/>
                <a:cs typeface="Arial" pitchFamily="34" charset="0"/>
              </a:rPr>
              <a:t>:  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Facial Masking in Early Stage Parkinson’s Stigmatizes the relationship between Patient and Caregiver</a:t>
            </a:r>
          </a:p>
          <a:p>
            <a:endParaRPr lang="en-US" sz="1400" b="1" dirty="0">
              <a:latin typeface="Arial" pitchFamily="34" charset="0"/>
              <a:cs typeface="Arial" pitchFamily="34" charset="0"/>
            </a:endParaRPr>
          </a:p>
          <a:p>
            <a:pPr algn="just">
              <a:spcAft>
                <a:spcPts val="600"/>
              </a:spcAft>
            </a:pPr>
            <a:r>
              <a:rPr lang="en-US" sz="1400" b="1" dirty="0" smtClean="0">
                <a:latin typeface="Arial" pitchFamily="34" charset="0"/>
                <a:cs typeface="Arial" pitchFamily="34" charset="0"/>
              </a:rPr>
              <a:t>Goals: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 </a:t>
            </a:r>
          </a:p>
          <a:p>
            <a:pPr algn="just">
              <a:spcAft>
                <a:spcPts val="600"/>
              </a:spcAft>
            </a:pPr>
            <a:r>
              <a:rPr lang="en-US" sz="1400" u="sng" dirty="0" smtClean="0">
                <a:latin typeface="Arial"/>
                <a:cs typeface="Arial"/>
              </a:rPr>
              <a:t>Develop </a:t>
            </a:r>
            <a:r>
              <a:rPr lang="en-US" sz="1400" u="sng" dirty="0">
                <a:latin typeface="Arial"/>
                <a:cs typeface="Arial"/>
              </a:rPr>
              <a:t>a robotic architecture </a:t>
            </a:r>
            <a:r>
              <a:rPr lang="en-US" sz="1400" dirty="0">
                <a:latin typeface="Arial"/>
                <a:cs typeface="Arial"/>
              </a:rPr>
              <a:t>endowed with moral emotional control mechanisms, abstract moral reasoning, and theory of mind </a:t>
            </a:r>
            <a:r>
              <a:rPr lang="en-US" sz="1400" u="sng" dirty="0">
                <a:latin typeface="Arial"/>
                <a:cs typeface="Arial"/>
              </a:rPr>
              <a:t>sensitive to human affect and </a:t>
            </a:r>
            <a:r>
              <a:rPr lang="en-US" sz="1400" u="sng" dirty="0" smtClean="0">
                <a:latin typeface="Arial"/>
                <a:cs typeface="Arial"/>
              </a:rPr>
              <a:t>ethics</a:t>
            </a:r>
            <a:r>
              <a:rPr lang="en-US" sz="1400" dirty="0" smtClean="0">
                <a:latin typeface="Arial"/>
                <a:cs typeface="Arial"/>
              </a:rPr>
              <a:t>.</a:t>
            </a:r>
          </a:p>
          <a:p>
            <a:pPr algn="just">
              <a:spcAft>
                <a:spcPts val="600"/>
              </a:spcAft>
            </a:pPr>
            <a:r>
              <a:rPr lang="en-US" sz="1400" dirty="0" smtClean="0">
                <a:latin typeface="Arial"/>
                <a:cs typeface="Arial"/>
              </a:rPr>
              <a:t>Create </a:t>
            </a:r>
            <a:r>
              <a:rPr lang="en-US" sz="1400" dirty="0">
                <a:latin typeface="Arial"/>
                <a:cs typeface="Arial"/>
              </a:rPr>
              <a:t>a robotic architecture to </a:t>
            </a:r>
            <a:r>
              <a:rPr lang="en-US" sz="1400" u="sng" dirty="0">
                <a:latin typeface="Arial"/>
                <a:cs typeface="Arial"/>
              </a:rPr>
              <a:t>mediate communication barriers between caregivers and patients with Parkinson's disease who experience “facial masking,</a:t>
            </a:r>
            <a:r>
              <a:rPr lang="en-US" sz="1400" dirty="0">
                <a:latin typeface="Arial"/>
                <a:cs typeface="Arial"/>
              </a:rPr>
              <a:t>“ with the goal of reducing the stigmatization that can occurs in long-term patient-caregiver interactions.</a:t>
            </a:r>
          </a:p>
          <a:p>
            <a:endParaRPr lang="en-US" sz="1400" dirty="0">
              <a:latin typeface="Arial" pitchFamily="34" charset="0"/>
              <a:cs typeface="Arial" pitchFamily="34" charset="0"/>
            </a:endParaRPr>
          </a:p>
          <a:p>
            <a:r>
              <a:rPr lang="en-US" sz="1400" b="1" dirty="0" smtClean="0">
                <a:latin typeface="Arial" pitchFamily="34" charset="0"/>
                <a:cs typeface="Arial" pitchFamily="34" charset="0"/>
              </a:rPr>
              <a:t>Resources:</a:t>
            </a:r>
          </a:p>
          <a:p>
            <a:r>
              <a:rPr lang="en-US" sz="1400" dirty="0" smtClean="0">
                <a:latin typeface="Arial" pitchFamily="34" charset="0"/>
                <a:cs typeface="Arial" pitchFamily="34" charset="0"/>
              </a:rPr>
              <a:t>NSF Grant IIS-1317214</a:t>
            </a:r>
            <a:endParaRPr lang="en-US" sz="1400" dirty="0">
              <a:latin typeface="Arial" pitchFamily="34" charset="0"/>
              <a:cs typeface="Arial" pitchFamily="34" charset="0"/>
            </a:endParaRPr>
          </a:p>
          <a:p>
            <a:r>
              <a:rPr lang="en-US" sz="1400" dirty="0" smtClean="0">
                <a:latin typeface="Arial" pitchFamily="34" charset="0"/>
                <a:cs typeface="Arial" pitchFamily="34" charset="0"/>
              </a:rPr>
              <a:t>Under the National Robotics Initiative</a:t>
            </a:r>
          </a:p>
          <a:p>
            <a:r>
              <a:rPr lang="en-US" sz="1400" dirty="0" smtClean="0">
                <a:latin typeface="Arial" pitchFamily="34" charset="0"/>
                <a:cs typeface="Arial" pitchFamily="34" charset="0"/>
              </a:rPr>
              <a:t>Collaborative with Tufts University</a:t>
            </a:r>
          </a:p>
          <a:p>
            <a:endParaRPr lang="en-US" sz="1400" dirty="0">
              <a:latin typeface="Arial" pitchFamily="34" charset="0"/>
              <a:cs typeface="Arial" pitchFamily="34" charset="0"/>
            </a:endParaRPr>
          </a:p>
          <a:p>
            <a:r>
              <a:rPr lang="en-US" sz="1400" b="1" dirty="0" smtClean="0">
                <a:latin typeface="Arial" pitchFamily="34" charset="0"/>
                <a:cs typeface="Arial" pitchFamily="34" charset="0"/>
              </a:rPr>
              <a:t>Faculty:  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Ronald Arkin</a:t>
            </a:r>
            <a:endParaRPr lang="en-US" sz="1400" b="1" dirty="0">
              <a:latin typeface="Arial" pitchFamily="34" charset="0"/>
              <a:cs typeface="Arial" pitchFamily="34" charset="0"/>
            </a:endParaRPr>
          </a:p>
          <a:p>
            <a:endParaRPr lang="en-US" dirty="0" smtClean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13344" y="5619750"/>
            <a:ext cx="2404852" cy="68709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29000" y="3343963"/>
            <a:ext cx="2211302" cy="2828237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54553" y="3343963"/>
            <a:ext cx="1660647" cy="2024171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5"/>
          <a:srcRect r="56089"/>
          <a:stretch/>
        </p:blipFill>
        <p:spPr>
          <a:xfrm>
            <a:off x="7361698" y="3304306"/>
            <a:ext cx="1706102" cy="2097057"/>
          </a:xfrm>
          <a:prstGeom prst="rect">
            <a:avLst/>
          </a:prstGeom>
          <a:ln>
            <a:solidFill>
              <a:srgbClr val="000000"/>
            </a:solidFill>
          </a:ln>
        </p:spPr>
      </p:pic>
    </p:spTree>
    <p:extLst>
      <p:ext uri="{BB962C8B-B14F-4D97-AF65-F5344CB8AC3E}">
        <p14:creationId xmlns:p14="http://schemas.microsoft.com/office/powerpoint/2010/main" val="35593337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charset="0"/>
              </a:rPr>
              <a:t>A Few Open </a:t>
            </a:r>
            <a:r>
              <a:rPr lang="en-US" dirty="0">
                <a:latin typeface="Arial" charset="0"/>
              </a:rPr>
              <a:t>Research </a:t>
            </a:r>
            <a:r>
              <a:rPr lang="en-US" dirty="0" smtClean="0">
                <a:latin typeface="Arial" charset="0"/>
              </a:rPr>
              <a:t>Questions</a:t>
            </a:r>
            <a:endParaRPr lang="en-US" dirty="0">
              <a:latin typeface="Arial" charset="0"/>
            </a:endParaRPr>
          </a:p>
        </p:txBody>
      </p:sp>
      <p:sp>
        <p:nvSpPr>
          <p:cNvPr id="71682" name="Content Placeholder 2"/>
          <p:cNvSpPr>
            <a:spLocks noGrp="1"/>
          </p:cNvSpPr>
          <p:nvPr>
            <p:ph idx="1"/>
          </p:nvPr>
        </p:nvSpPr>
        <p:spPr>
          <a:xfrm>
            <a:off x="152400" y="1244600"/>
            <a:ext cx="8991600" cy="5156200"/>
          </a:xfrm>
        </p:spPr>
        <p:txBody>
          <a:bodyPr/>
          <a:lstStyle/>
          <a:p>
            <a:pPr>
              <a:buFontTx/>
              <a:buChar char="•"/>
            </a:pPr>
            <a:r>
              <a:rPr lang="en-US" sz="2000" u="sng" dirty="0" smtClean="0">
                <a:latin typeface="Arial" charset="0"/>
              </a:rPr>
              <a:t>Planning in advance</a:t>
            </a:r>
            <a:r>
              <a:rPr lang="en-US" sz="2000" dirty="0" smtClean="0">
                <a:latin typeface="Arial" charset="0"/>
              </a:rPr>
              <a:t>: The </a:t>
            </a:r>
            <a:r>
              <a:rPr lang="en-US" sz="2000" dirty="0">
                <a:latin typeface="Arial" charset="0"/>
              </a:rPr>
              <a:t>use of </a:t>
            </a:r>
            <a:r>
              <a:rPr lang="en-US" sz="2000" i="1" dirty="0">
                <a:latin typeface="Arial" charset="0"/>
              </a:rPr>
              <a:t>proactive </a:t>
            </a:r>
            <a:r>
              <a:rPr lang="en-US" sz="2000" i="1" dirty="0" smtClean="0">
                <a:latin typeface="Arial" charset="0"/>
              </a:rPr>
              <a:t>tactics and strategies</a:t>
            </a:r>
            <a:r>
              <a:rPr lang="en-US" sz="2000" dirty="0" smtClean="0">
                <a:latin typeface="Arial" charset="0"/>
              </a:rPr>
              <a:t> to enhance ethical interaction in HRI</a:t>
            </a:r>
            <a:r>
              <a:rPr lang="en-US" sz="2000" i="1" dirty="0" smtClean="0">
                <a:latin typeface="Arial" charset="0"/>
              </a:rPr>
              <a:t>.</a:t>
            </a:r>
          </a:p>
          <a:p>
            <a:pPr marL="0" indent="0"/>
            <a:endParaRPr lang="en-US" sz="2000" dirty="0">
              <a:latin typeface="Arial" charset="0"/>
            </a:endParaRPr>
          </a:p>
          <a:p>
            <a:pPr>
              <a:buFontTx/>
              <a:buChar char="•"/>
            </a:pPr>
            <a:r>
              <a:rPr lang="en-US" sz="2000" u="sng" dirty="0" smtClean="0">
                <a:latin typeface="Arial" charset="0"/>
              </a:rPr>
              <a:t>Planning in context</a:t>
            </a:r>
            <a:r>
              <a:rPr lang="en-US" sz="2000" u="sng" smtClean="0">
                <a:latin typeface="Arial" charset="0"/>
              </a:rPr>
              <a:t>:</a:t>
            </a:r>
            <a:r>
              <a:rPr lang="en-US" sz="2000">
                <a:latin typeface="Arial" charset="0"/>
              </a:rPr>
              <a:t> </a:t>
            </a:r>
            <a:r>
              <a:rPr lang="en-US" sz="2000" smtClean="0">
                <a:latin typeface="Arial" charset="0"/>
              </a:rPr>
              <a:t>Recognition </a:t>
            </a:r>
            <a:r>
              <a:rPr lang="en-US" sz="2000" dirty="0">
                <a:latin typeface="Arial" charset="0"/>
              </a:rPr>
              <a:t>of </a:t>
            </a:r>
            <a:r>
              <a:rPr lang="en-US" sz="2000" dirty="0" smtClean="0">
                <a:latin typeface="Arial" charset="0"/>
              </a:rPr>
              <a:t>external (physical suffering) or internal state (emotion) of human partner</a:t>
            </a:r>
          </a:p>
          <a:p>
            <a:pPr marL="0" indent="0"/>
            <a:endParaRPr lang="en-US" sz="2000" dirty="0">
              <a:latin typeface="Arial" charset="0"/>
            </a:endParaRPr>
          </a:p>
          <a:p>
            <a:pPr>
              <a:buFontTx/>
              <a:buChar char="•"/>
            </a:pPr>
            <a:r>
              <a:rPr lang="en-US" sz="2000" u="sng" dirty="0" smtClean="0">
                <a:latin typeface="Arial" charset="0"/>
              </a:rPr>
              <a:t>Practical planning</a:t>
            </a:r>
            <a:r>
              <a:rPr lang="en-US" sz="2000" i="1" dirty="0" smtClean="0">
                <a:latin typeface="Arial" charset="0"/>
              </a:rPr>
              <a:t>:  Real-time action </a:t>
            </a:r>
            <a:r>
              <a:rPr lang="en-US" sz="2000" i="1" dirty="0">
                <a:latin typeface="Arial" charset="0"/>
              </a:rPr>
              <a:t>i</a:t>
            </a:r>
            <a:r>
              <a:rPr lang="en-US" sz="2000" i="1" dirty="0" smtClean="0">
                <a:latin typeface="Arial" charset="0"/>
              </a:rPr>
              <a:t>n </a:t>
            </a:r>
            <a:r>
              <a:rPr lang="en-US" sz="2000" i="1" dirty="0">
                <a:latin typeface="Arial" charset="0"/>
              </a:rPr>
              <a:t>the presence of moral constraints</a:t>
            </a:r>
            <a:r>
              <a:rPr lang="en-US" sz="2000" dirty="0">
                <a:latin typeface="Arial" charset="0"/>
              </a:rPr>
              <a:t> and the need for </a:t>
            </a:r>
            <a:r>
              <a:rPr lang="en-US" sz="2000" i="1" dirty="0">
                <a:latin typeface="Arial" charset="0"/>
              </a:rPr>
              <a:t>responsibility attribution</a:t>
            </a:r>
            <a:r>
              <a:rPr lang="en-US" sz="2000" dirty="0">
                <a:latin typeface="Arial" charset="0"/>
              </a:rPr>
              <a:t>. </a:t>
            </a:r>
            <a:endParaRPr lang="en-US" sz="2000" dirty="0" smtClean="0">
              <a:latin typeface="Arial" charset="0"/>
            </a:endParaRPr>
          </a:p>
          <a:p>
            <a:pPr marL="0" indent="0"/>
            <a:endParaRPr lang="en-US" sz="2000" dirty="0">
              <a:latin typeface="Arial" charset="0"/>
            </a:endParaRPr>
          </a:p>
          <a:p>
            <a:pPr>
              <a:buFontTx/>
              <a:buChar char="•"/>
            </a:pPr>
            <a:r>
              <a:rPr lang="en-US" sz="2000" u="sng" dirty="0" smtClean="0">
                <a:latin typeface="Arial" charset="0"/>
              </a:rPr>
              <a:t>Planning effectiveness: </a:t>
            </a:r>
            <a:r>
              <a:rPr lang="en-US" sz="2000" dirty="0" smtClean="0">
                <a:latin typeface="Arial" charset="0"/>
              </a:rPr>
              <a:t>The </a:t>
            </a:r>
            <a:r>
              <a:rPr lang="en-US" sz="2000" dirty="0">
                <a:latin typeface="Arial" charset="0"/>
              </a:rPr>
              <a:t>establishment of </a:t>
            </a:r>
            <a:r>
              <a:rPr lang="en-US" sz="2000" i="1" dirty="0">
                <a:latin typeface="Arial" charset="0"/>
              </a:rPr>
              <a:t>benchmarks, metrics, and evaluation</a:t>
            </a:r>
            <a:r>
              <a:rPr lang="en-US" sz="2000" dirty="0">
                <a:latin typeface="Arial" charset="0"/>
              </a:rPr>
              <a:t> methods for ethical/moral agents</a:t>
            </a:r>
            <a:r>
              <a:rPr lang="en-US" sz="2000" dirty="0" smtClean="0">
                <a:latin typeface="Arial" charset="0"/>
              </a:rPr>
              <a:t>.</a:t>
            </a:r>
          </a:p>
          <a:p>
            <a:pPr marL="0" indent="0"/>
            <a:endParaRPr lang="en-US" sz="2000" dirty="0">
              <a:latin typeface="Arial" charset="0"/>
            </a:endParaRPr>
          </a:p>
          <a:p>
            <a:pPr>
              <a:buFontTx/>
              <a:buChar char="•"/>
            </a:pPr>
            <a:r>
              <a:rPr lang="en-US" sz="2000" u="sng" dirty="0" smtClean="0">
                <a:latin typeface="Arial" charset="0"/>
              </a:rPr>
              <a:t>Planning as advising</a:t>
            </a:r>
            <a:r>
              <a:rPr lang="en-US" sz="2000" dirty="0" smtClean="0">
                <a:latin typeface="Arial" charset="0"/>
              </a:rPr>
              <a:t>: Real</a:t>
            </a:r>
            <a:r>
              <a:rPr lang="en-US" sz="2000" dirty="0">
                <a:latin typeface="Arial" charset="0"/>
              </a:rPr>
              <a:t>-time situated ethical </a:t>
            </a:r>
            <a:r>
              <a:rPr lang="en-US" sz="2000" i="1" dirty="0">
                <a:latin typeface="Arial" charset="0"/>
              </a:rPr>
              <a:t>operator advisory </a:t>
            </a:r>
            <a:r>
              <a:rPr lang="en-US" sz="2000" i="1" dirty="0" smtClean="0">
                <a:latin typeface="Arial" charset="0"/>
              </a:rPr>
              <a:t>systems</a:t>
            </a:r>
            <a:r>
              <a:rPr lang="en-US" sz="2000" dirty="0">
                <a:latin typeface="Arial" charset="0"/>
              </a:rPr>
              <a:t> to remind </a:t>
            </a:r>
            <a:r>
              <a:rPr lang="en-US" sz="2000" dirty="0" smtClean="0">
                <a:latin typeface="Arial" charset="0"/>
              </a:rPr>
              <a:t>humans </a:t>
            </a:r>
            <a:r>
              <a:rPr lang="en-US" sz="2000" dirty="0">
                <a:latin typeface="Arial" charset="0"/>
              </a:rPr>
              <a:t>of the consequences of their actions.</a:t>
            </a:r>
          </a:p>
          <a:p>
            <a:endParaRPr lang="en-US" dirty="0">
              <a:latin typeface="Arial" charset="0"/>
            </a:endParaRPr>
          </a:p>
          <a:p>
            <a:endParaRPr lang="en-US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7409180"/>
      </p:ext>
    </p:extLst>
  </p:cSld>
  <p:clrMapOvr>
    <a:masterClrMapping/>
  </p:clrMapOvr>
  <p:transition xmlns:p14="http://schemas.microsoft.com/office/powerpoint/2010/main" advClick="0"/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Rectangle 2"/>
          <p:cNvSpPr>
            <a:spLocks noGrp="1" noChangeArrowheads="1"/>
          </p:cNvSpPr>
          <p:nvPr>
            <p:ph type="title"/>
          </p:nvPr>
        </p:nvSpPr>
        <p:spPr>
          <a:xfrm>
            <a:off x="342900" y="152400"/>
            <a:ext cx="8496300" cy="685800"/>
          </a:xfrm>
        </p:spPr>
        <p:txBody>
          <a:bodyPr/>
          <a:lstStyle/>
          <a:p>
            <a:r>
              <a:rPr lang="en-US">
                <a:latin typeface="Arial" charset="0"/>
              </a:rPr>
              <a:t>For further information . . .</a:t>
            </a:r>
          </a:p>
        </p:txBody>
      </p:sp>
      <p:sp>
        <p:nvSpPr>
          <p:cNvPr id="7577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838200"/>
            <a:ext cx="7772400" cy="4953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000" i="1" dirty="0">
                <a:latin typeface="Arial" charset="0"/>
              </a:rPr>
              <a:t>Governing Lethal Behavior in Autonomous Robots</a:t>
            </a:r>
          </a:p>
          <a:p>
            <a:pPr>
              <a:lnSpc>
                <a:spcPct val="90000"/>
              </a:lnSpc>
            </a:pPr>
            <a:r>
              <a:rPr lang="en-US" sz="2000" dirty="0">
                <a:latin typeface="Arial" charset="0"/>
              </a:rPr>
              <a:t>		Chapman and Hall  May 2009</a:t>
            </a:r>
          </a:p>
          <a:p>
            <a:pPr>
              <a:lnSpc>
                <a:spcPct val="90000"/>
              </a:lnSpc>
            </a:pPr>
            <a:endParaRPr lang="en-US" sz="2000" dirty="0"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en-US" sz="2000" dirty="0">
                <a:latin typeface="Arial" charset="0"/>
              </a:rPr>
              <a:t>Mobile Robot Laboratory Web site</a:t>
            </a:r>
          </a:p>
          <a:p>
            <a:pPr lvl="1">
              <a:lnSpc>
                <a:spcPct val="90000"/>
              </a:lnSpc>
            </a:pPr>
            <a:r>
              <a:rPr lang="en-US" sz="2000" dirty="0">
                <a:latin typeface="Arial" charset="0"/>
              </a:rPr>
              <a:t>http://</a:t>
            </a:r>
            <a:r>
              <a:rPr lang="en-US" sz="2000" dirty="0" err="1">
                <a:latin typeface="Arial" charset="0"/>
              </a:rPr>
              <a:t>www.cc.gatech.edu</a:t>
            </a:r>
            <a:r>
              <a:rPr lang="en-US" sz="2000" dirty="0">
                <a:latin typeface="Arial" charset="0"/>
              </a:rPr>
              <a:t>/</a:t>
            </a:r>
            <a:r>
              <a:rPr lang="en-US" sz="2000" dirty="0" err="1">
                <a:latin typeface="Arial" charset="0"/>
              </a:rPr>
              <a:t>ai</a:t>
            </a:r>
            <a:r>
              <a:rPr lang="en-US" sz="2000" dirty="0">
                <a:latin typeface="Arial" charset="0"/>
              </a:rPr>
              <a:t>/robot-lab/ </a:t>
            </a:r>
          </a:p>
          <a:p>
            <a:pPr lvl="1">
              <a:lnSpc>
                <a:spcPct val="90000"/>
              </a:lnSpc>
            </a:pPr>
            <a:r>
              <a:rPr lang="en-US" sz="2000" dirty="0">
                <a:latin typeface="Arial" charset="0"/>
              </a:rPr>
              <a:t>Multiple relevant papers available</a:t>
            </a:r>
          </a:p>
          <a:p>
            <a:pPr>
              <a:lnSpc>
                <a:spcPct val="90000"/>
              </a:lnSpc>
            </a:pPr>
            <a:endParaRPr lang="en-US" sz="2000" dirty="0"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en-US" sz="2000" dirty="0">
                <a:latin typeface="Arial" charset="0"/>
              </a:rPr>
              <a:t>IEEE RAS Technical Committee on </a:t>
            </a:r>
            <a:r>
              <a:rPr lang="en-US" sz="2000" dirty="0" err="1">
                <a:latin typeface="Arial" charset="0"/>
              </a:rPr>
              <a:t>Robo</a:t>
            </a:r>
            <a:r>
              <a:rPr lang="en-US" sz="2000" dirty="0">
                <a:latin typeface="Arial" charset="0"/>
              </a:rPr>
              <a:t>-ethics</a:t>
            </a:r>
          </a:p>
          <a:p>
            <a:pPr lvl="1">
              <a:lnSpc>
                <a:spcPct val="90000"/>
              </a:lnSpc>
              <a:buFont typeface="Monotype Sorts" charset="0"/>
              <a:buNone/>
            </a:pPr>
            <a:r>
              <a:rPr lang="en-US" sz="1800" dirty="0">
                <a:solidFill>
                  <a:schemeClr val="tx1"/>
                </a:solidFill>
                <a:latin typeface="Arial" charset="0"/>
              </a:rPr>
              <a:t>http://www-</a:t>
            </a:r>
            <a:r>
              <a:rPr lang="en-US" sz="1800" dirty="0" err="1">
                <a:solidFill>
                  <a:schemeClr val="tx1"/>
                </a:solidFill>
                <a:latin typeface="Arial" charset="0"/>
              </a:rPr>
              <a:t>arts.sssup.it</a:t>
            </a:r>
            <a:r>
              <a:rPr lang="en-US" sz="1800" dirty="0">
                <a:solidFill>
                  <a:schemeClr val="tx1"/>
                </a:solidFill>
                <a:latin typeface="Arial" charset="0"/>
              </a:rPr>
              <a:t>/</a:t>
            </a:r>
            <a:r>
              <a:rPr lang="en-US" sz="1800" dirty="0" err="1">
                <a:solidFill>
                  <a:schemeClr val="tx1"/>
                </a:solidFill>
                <a:latin typeface="Arial" charset="0"/>
              </a:rPr>
              <a:t>IEEE_TC_RoboEthics</a:t>
            </a:r>
            <a:endParaRPr lang="en-US" sz="1800" dirty="0">
              <a:solidFill>
                <a:schemeClr val="tx1"/>
              </a:solidFill>
              <a:latin typeface="Arial" charset="0"/>
            </a:endParaRPr>
          </a:p>
          <a:p>
            <a:pPr lvl="1">
              <a:lnSpc>
                <a:spcPct val="90000"/>
              </a:lnSpc>
              <a:buFont typeface="Monotype Sorts" charset="0"/>
              <a:buNone/>
            </a:pPr>
            <a:endParaRPr lang="en-US" sz="1800" dirty="0"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en-US" sz="1800" dirty="0">
                <a:latin typeface="Arial" charset="0"/>
              </a:rPr>
              <a:t>IEEE Social Implications of Technology Society</a:t>
            </a:r>
          </a:p>
          <a:p>
            <a:pPr>
              <a:lnSpc>
                <a:spcPct val="90000"/>
              </a:lnSpc>
            </a:pPr>
            <a:r>
              <a:rPr lang="en-US" sz="1800" dirty="0">
                <a:latin typeface="Arial" charset="0"/>
              </a:rPr>
              <a:t>  	  </a:t>
            </a:r>
            <a:r>
              <a:rPr lang="en-US" sz="1600" dirty="0">
                <a:latin typeface="Arial" charset="0"/>
              </a:rPr>
              <a:t>http://</a:t>
            </a:r>
            <a:r>
              <a:rPr lang="en-US" sz="1600" dirty="0" err="1">
                <a:latin typeface="Arial" charset="0"/>
              </a:rPr>
              <a:t>www.ieeessit.org</a:t>
            </a:r>
            <a:r>
              <a:rPr lang="en-US" sz="1600" dirty="0">
                <a:latin typeface="Arial" charset="0"/>
              </a:rPr>
              <a:t>/ </a:t>
            </a:r>
          </a:p>
          <a:p>
            <a:pPr>
              <a:lnSpc>
                <a:spcPct val="90000"/>
              </a:lnSpc>
            </a:pPr>
            <a:endParaRPr lang="en-US" sz="1800" dirty="0"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en-US" sz="1800" dirty="0">
                <a:latin typeface="Arial" charset="0"/>
              </a:rPr>
              <a:t>CS 4002 – Robots and Society Course (Georgia Tech)</a:t>
            </a:r>
          </a:p>
          <a:p>
            <a:pPr lvl="1">
              <a:lnSpc>
                <a:spcPct val="90000"/>
              </a:lnSpc>
              <a:buFont typeface="Monotype Sorts" charset="0"/>
              <a:buNone/>
            </a:pPr>
            <a:r>
              <a:rPr lang="en-US" sz="1800" dirty="0">
                <a:latin typeface="Arial" charset="0"/>
              </a:rPr>
              <a:t>http://</a:t>
            </a:r>
            <a:r>
              <a:rPr lang="en-US" sz="1800" dirty="0" err="1">
                <a:latin typeface="Arial" charset="0"/>
              </a:rPr>
              <a:t>www.cc.gatech.edu</a:t>
            </a:r>
            <a:r>
              <a:rPr lang="en-US" sz="1800" dirty="0">
                <a:latin typeface="Arial" charset="0"/>
              </a:rPr>
              <a:t>/classes/</a:t>
            </a:r>
            <a:r>
              <a:rPr lang="en-US" sz="1800" dirty="0" smtClean="0">
                <a:latin typeface="Arial" charset="0"/>
              </a:rPr>
              <a:t>AY2012/cs4002_spring</a:t>
            </a:r>
            <a:r>
              <a:rPr lang="en-US" sz="1800" dirty="0">
                <a:latin typeface="Arial" charset="0"/>
              </a:rPr>
              <a:t>/</a:t>
            </a:r>
          </a:p>
          <a:p>
            <a:pPr lvl="1">
              <a:lnSpc>
                <a:spcPct val="90000"/>
              </a:lnSpc>
              <a:buFont typeface="Monotype Sorts" charset="0"/>
              <a:buNone/>
            </a:pPr>
            <a:endParaRPr lang="en-US" sz="1800" dirty="0">
              <a:latin typeface="Arial" charset="0"/>
            </a:endParaRPr>
          </a:p>
        </p:txBody>
      </p:sp>
      <p:pic>
        <p:nvPicPr>
          <p:cNvPr id="75779" name="Picture 4" descr="http://ecx.images-amazon.com/images/I/51i3wg0pKCL._SS500_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000" r="16000"/>
          <a:stretch>
            <a:fillRect/>
          </a:stretch>
        </p:blipFill>
        <p:spPr bwMode="auto">
          <a:xfrm>
            <a:off x="6324600" y="1295400"/>
            <a:ext cx="1760538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5780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3962400"/>
            <a:ext cx="1600200" cy="218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Angles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haron">
  <a:themeElements>
    <a:clrScheme name="char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char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>
          <a:outerShdw dist="107763" dir="2700000" algn="ctr" rotWithShape="0">
            <a:schemeClr val="bg2"/>
          </a:outerShdw>
        </a:effec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1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>
          <a:outerShdw dist="107763" dir="2700000" algn="ctr" rotWithShape="0">
            <a:schemeClr val="bg2"/>
          </a:outerShdw>
        </a:effec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1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char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ar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ar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ar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ar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ar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ar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1_charon">
  <a:themeElements>
    <a:clrScheme name="char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char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>
          <a:outerShdw dist="107763" dir="2700000" algn="ctr" rotWithShape="0">
            <a:schemeClr val="bg2"/>
          </a:outerShdw>
        </a:effec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1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>
          <a:outerShdw dist="107763" dir="2700000" algn="ctr" rotWithShape="0">
            <a:schemeClr val="bg2"/>
          </a:outerShdw>
        </a:effec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1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char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ar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ar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ar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ar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ar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ar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2324</TotalTime>
  <Words>351</Words>
  <Application>Microsoft Macintosh PowerPoint</Application>
  <PresentationFormat>On-screen Show (4:3)</PresentationFormat>
  <Paragraphs>53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Angles</vt:lpstr>
      <vt:lpstr>Custom Design</vt:lpstr>
      <vt:lpstr>charon</vt:lpstr>
      <vt:lpstr>1_charon</vt:lpstr>
      <vt:lpstr>Planning in the Presence of Ethical Requirements   Ronald C. Arkin School of Interactive Computing Georgia Tech </vt:lpstr>
      <vt:lpstr>Doing the Right Thing: Problems Facing Machine Ethics</vt:lpstr>
      <vt:lpstr>Ethical Reasoning/Planning/Behavior for HR Teams   HRI Advising, Limiting, and Responsibility assignment</vt:lpstr>
      <vt:lpstr>Preserving Dignity in Patient-Caregiver Relationships through Robotics</vt:lpstr>
      <vt:lpstr>A Few Open Research Questions</vt:lpstr>
      <vt:lpstr>For further information . . 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School of Interactive Computing</dc:title>
  <dc:creator>Windows User</dc:creator>
  <cp:lastModifiedBy>Ron Arkin</cp:lastModifiedBy>
  <cp:revision>139</cp:revision>
  <dcterms:created xsi:type="dcterms:W3CDTF">2012-08-03T19:39:09Z</dcterms:created>
  <dcterms:modified xsi:type="dcterms:W3CDTF">2013-10-28T20:40:22Z</dcterms:modified>
</cp:coreProperties>
</file>