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0"/>
  </p:notesMasterIdLst>
  <p:sldIdLst>
    <p:sldId id="751" r:id="rId2"/>
    <p:sldId id="899" r:id="rId3"/>
    <p:sldId id="891" r:id="rId4"/>
    <p:sldId id="901" r:id="rId5"/>
    <p:sldId id="898" r:id="rId6"/>
    <p:sldId id="902" r:id="rId7"/>
    <p:sldId id="903" r:id="rId8"/>
    <p:sldId id="90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99"/>
    <a:srgbClr val="CCCCFF"/>
    <a:srgbClr val="FFFF99"/>
    <a:srgbClr val="66FF99"/>
    <a:srgbClr val="0000CC"/>
    <a:srgbClr val="008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9" autoAdjust="0"/>
    <p:restoredTop sz="98849" autoAdjust="0"/>
  </p:normalViewPr>
  <p:slideViewPr>
    <p:cSldViewPr snapToGrid="0">
      <p:cViewPr>
        <p:scale>
          <a:sx n="70" d="100"/>
          <a:sy n="70" d="100"/>
        </p:scale>
        <p:origin x="-84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E3733DC-6FC1-4C89-9AE9-584968896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40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99531B3-0057-44A3-B15D-1D11D89AE909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22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31775"/>
            <a:ext cx="2286000" cy="6092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31775"/>
            <a:ext cx="6705600" cy="6092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39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1775"/>
            <a:ext cx="6629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371600"/>
            <a:ext cx="4495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495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6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3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1600"/>
            <a:ext cx="4495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495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73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1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923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83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46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5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31775"/>
            <a:ext cx="6629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20" rIns="91439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for 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71600"/>
            <a:ext cx="9144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20" rIns="9143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20" rIns="91439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20" rIns="91439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Book Antiqua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Line 11"/>
          <p:cNvSpPr>
            <a:spLocks noChangeShapeType="1"/>
          </p:cNvSpPr>
          <p:nvPr/>
        </p:nvSpPr>
        <p:spPr bwMode="auto">
          <a:xfrm>
            <a:off x="250825" y="931863"/>
            <a:ext cx="864235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250825" y="1077913"/>
            <a:ext cx="8642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+mj-lt"/>
          <a:ea typeface="ＭＳ 明朝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Arial" pitchFamily="34" charset="0"/>
          <a:ea typeface="ＭＳ 明朝" charset="-128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Arial" pitchFamily="34" charset="0"/>
          <a:ea typeface="ＭＳ 明朝" charset="-128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Arial" pitchFamily="34" charset="0"/>
          <a:ea typeface="ＭＳ 明朝" charset="-128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Arial" pitchFamily="34" charset="0"/>
          <a:ea typeface="ＭＳ 明朝" charset="-128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Arial" pitchFamily="34" charset="0"/>
          <a:ea typeface="MS Mincho" pitchFamily="49" charset="-128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Arial" pitchFamily="34" charset="0"/>
          <a:ea typeface="MS Mincho" pitchFamily="49" charset="-128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Arial" pitchFamily="34" charset="0"/>
          <a:ea typeface="MS Mincho" pitchFamily="49" charset="-128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Arial" pitchFamily="34" charset="0"/>
          <a:ea typeface="MS Mincho" pitchFamily="49" charset="-128"/>
          <a:cs typeface="Arial" pitchFamily="34" charset="0"/>
        </a:defRPr>
      </a:lvl9pPr>
    </p:titleStyle>
    <p:bodyStyle>
      <a:lvl1pPr marL="234950" indent="-2349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1825" indent="-282575" algn="l" rtl="0" eaLnBrk="0" fontAlgn="base" hangingPunct="0">
        <a:spcBef>
          <a:spcPct val="20000"/>
        </a:spcBef>
        <a:spcAft>
          <a:spcPct val="0"/>
        </a:spcAft>
        <a:buSzPct val="80000"/>
        <a:buFont typeface="Arial" charset="0"/>
        <a:buChar char="─"/>
        <a:defRPr sz="2000">
          <a:solidFill>
            <a:schemeClr val="tx1"/>
          </a:solidFill>
          <a:latin typeface="+mn-lt"/>
          <a:cs typeface="+mn-cs"/>
        </a:defRPr>
      </a:lvl2pPr>
      <a:lvl3pPr marL="977900" indent="-231775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377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Arial Unicode MS" pitchFamily="34" charset="-128"/>
        <a:buChar char="→"/>
        <a:defRPr sz="1600">
          <a:solidFill>
            <a:schemeClr val="tx1"/>
          </a:solidFill>
          <a:latin typeface="+mn-lt"/>
          <a:cs typeface="+mn-cs"/>
        </a:defRPr>
      </a:lvl4pPr>
      <a:lvl5pPr marL="1781175" indent="-288925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4"/>
        </a:buBlip>
        <a:defRPr sz="1400">
          <a:solidFill>
            <a:schemeClr val="tx1"/>
          </a:solidFill>
          <a:latin typeface="+mn-lt"/>
          <a:cs typeface="+mn-cs"/>
        </a:defRPr>
      </a:lvl5pPr>
      <a:lvl6pPr marL="2238375" indent="-288925" algn="l" rtl="0" fontAlgn="base">
        <a:spcBef>
          <a:spcPct val="20000"/>
        </a:spcBef>
        <a:spcAft>
          <a:spcPct val="0"/>
        </a:spcAft>
        <a:buFont typeface="Arial" pitchFamily="34" charset="0"/>
        <a:buBlip>
          <a:blip r:embed="rId14"/>
        </a:buBlip>
        <a:defRPr sz="1400">
          <a:solidFill>
            <a:schemeClr val="tx1"/>
          </a:solidFill>
          <a:latin typeface="+mn-lt"/>
          <a:cs typeface="+mn-cs"/>
        </a:defRPr>
      </a:lvl6pPr>
      <a:lvl7pPr marL="2695575" indent="-288925" algn="l" rtl="0" fontAlgn="base">
        <a:spcBef>
          <a:spcPct val="20000"/>
        </a:spcBef>
        <a:spcAft>
          <a:spcPct val="0"/>
        </a:spcAft>
        <a:buFont typeface="Arial" pitchFamily="34" charset="0"/>
        <a:buBlip>
          <a:blip r:embed="rId14"/>
        </a:buBlip>
        <a:defRPr sz="1400">
          <a:solidFill>
            <a:schemeClr val="tx1"/>
          </a:solidFill>
          <a:latin typeface="+mn-lt"/>
          <a:cs typeface="+mn-cs"/>
        </a:defRPr>
      </a:lvl7pPr>
      <a:lvl8pPr marL="3152775" indent="-288925" algn="l" rtl="0" fontAlgn="base">
        <a:spcBef>
          <a:spcPct val="20000"/>
        </a:spcBef>
        <a:spcAft>
          <a:spcPct val="0"/>
        </a:spcAft>
        <a:buFont typeface="Arial" pitchFamily="34" charset="0"/>
        <a:buBlip>
          <a:blip r:embed="rId14"/>
        </a:buBlip>
        <a:defRPr sz="1400">
          <a:solidFill>
            <a:schemeClr val="tx1"/>
          </a:solidFill>
          <a:latin typeface="+mn-lt"/>
          <a:cs typeface="+mn-cs"/>
        </a:defRPr>
      </a:lvl8pPr>
      <a:lvl9pPr marL="3609975" indent="-288925" algn="l" rtl="0" fontAlgn="base">
        <a:spcBef>
          <a:spcPct val="20000"/>
        </a:spcBef>
        <a:spcAft>
          <a:spcPct val="0"/>
        </a:spcAft>
        <a:buFont typeface="Arial" pitchFamily="34" charset="0"/>
        <a:buBlip>
          <a:blip r:embed="rId14"/>
        </a:buBlip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8"/>
          <p:cNvSpPr>
            <a:spLocks noGrp="1" noChangeArrowheads="1"/>
          </p:cNvSpPr>
          <p:nvPr>
            <p:ph type="ctrTitle"/>
          </p:nvPr>
        </p:nvSpPr>
        <p:spPr>
          <a:xfrm>
            <a:off x="88261" y="1441410"/>
            <a:ext cx="8991600" cy="1470025"/>
          </a:xfrm>
        </p:spPr>
        <p:txBody>
          <a:bodyPr/>
          <a:lstStyle/>
          <a:p>
            <a:pPr eaLnBrk="1" hangingPunct="1"/>
            <a:r>
              <a:rPr lang="en-US" sz="3600" dirty="0">
                <a:ea typeface="ＭＳ 明朝" pitchFamily="49" charset="-128"/>
              </a:rPr>
              <a:t>Robot Planning in the Real World: Research Challenges and </a:t>
            </a:r>
            <a:r>
              <a:rPr lang="en-US" sz="3600" dirty="0" smtClean="0">
                <a:ea typeface="ＭＳ 明朝" pitchFamily="49" charset="-128"/>
              </a:rPr>
              <a:t>Opportunities</a:t>
            </a:r>
          </a:p>
        </p:txBody>
      </p:sp>
      <p:sp>
        <p:nvSpPr>
          <p:cNvPr id="2051" name="Rectangle 1029"/>
          <p:cNvSpPr>
            <a:spLocks noGrp="1" noChangeArrowheads="1"/>
          </p:cNvSpPr>
          <p:nvPr>
            <p:ph type="subTitle" idx="1"/>
          </p:nvPr>
        </p:nvSpPr>
        <p:spPr>
          <a:xfrm>
            <a:off x="614411" y="3341906"/>
            <a:ext cx="7626350" cy="17510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i="1" dirty="0" smtClean="0"/>
              <a:t>Satyandra K. Gupta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Program Director 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Robust Intelligence 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National Robotics Initiative </a:t>
            </a: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Division </a:t>
            </a:r>
            <a:r>
              <a:rPr lang="en-US" dirty="0"/>
              <a:t>of Information and Intelligent </a:t>
            </a:r>
            <a:r>
              <a:rPr lang="en-US" dirty="0" smtClean="0"/>
              <a:t>Systems National Science Foundation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NSF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Robotics Initiative</a:t>
            </a:r>
          </a:p>
          <a:p>
            <a:r>
              <a:rPr lang="en-US" dirty="0" smtClean="0"/>
              <a:t>Robust Intelligence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65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090" y="28724"/>
            <a:ext cx="7432269" cy="838200"/>
          </a:xfrm>
        </p:spPr>
        <p:txBody>
          <a:bodyPr/>
          <a:lstStyle/>
          <a:p>
            <a:r>
              <a:rPr lang="en-US" dirty="0" smtClean="0"/>
              <a:t>Opportunity #1: Integrating </a:t>
            </a:r>
            <a:r>
              <a:rPr lang="en-US" dirty="0" smtClean="0"/>
              <a:t>Planning at Multiple Levels of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4" y="1190623"/>
            <a:ext cx="8872893" cy="4828040"/>
          </a:xfrm>
        </p:spPr>
        <p:txBody>
          <a:bodyPr/>
          <a:lstStyle/>
          <a:p>
            <a:r>
              <a:rPr lang="en-US" dirty="0" smtClean="0"/>
              <a:t>Mission Planning </a:t>
            </a:r>
          </a:p>
          <a:p>
            <a:r>
              <a:rPr lang="en-US" dirty="0" smtClean="0"/>
              <a:t>Task Planning </a:t>
            </a:r>
          </a:p>
          <a:p>
            <a:r>
              <a:rPr lang="en-US" dirty="0" smtClean="0"/>
              <a:t>Path Planning</a:t>
            </a:r>
            <a:endParaRPr lang="en-US" dirty="0"/>
          </a:p>
          <a:p>
            <a:r>
              <a:rPr lang="en-US" dirty="0" smtClean="0"/>
              <a:t>Coverage Planning </a:t>
            </a:r>
          </a:p>
          <a:p>
            <a:r>
              <a:rPr lang="en-US" dirty="0" smtClean="0"/>
              <a:t>Trajectory Planning </a:t>
            </a:r>
          </a:p>
          <a:p>
            <a:r>
              <a:rPr lang="en-US" dirty="0" smtClean="0"/>
              <a:t>Gait Planning </a:t>
            </a:r>
          </a:p>
          <a:p>
            <a:r>
              <a:rPr lang="en-US" dirty="0" smtClean="0"/>
              <a:t>Grasp Planning</a:t>
            </a:r>
          </a:p>
          <a:p>
            <a:r>
              <a:rPr lang="en-US" dirty="0" smtClean="0"/>
              <a:t>….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42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-241"/>
            <a:ext cx="6629400" cy="838200"/>
          </a:xfrm>
        </p:spPr>
        <p:txBody>
          <a:bodyPr/>
          <a:lstStyle/>
          <a:p>
            <a:r>
              <a:rPr lang="en-US" dirty="0" smtClean="0"/>
              <a:t>Opportunity #2: Perception </a:t>
            </a:r>
            <a:r>
              <a:rPr lang="en-US" dirty="0" smtClean="0"/>
              <a:t>and Planning Integration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Perception system performance varies over the workspace </a:t>
            </a:r>
          </a:p>
          <a:p>
            <a:r>
              <a:rPr lang="en-US" dirty="0" smtClean="0"/>
              <a:t>Planning has to consider capabilities of the perception system and exploit it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476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25975" y="3807"/>
            <a:ext cx="6480556" cy="838200"/>
          </a:xfrm>
        </p:spPr>
        <p:txBody>
          <a:bodyPr/>
          <a:lstStyle/>
          <a:p>
            <a:r>
              <a:rPr lang="en-US" dirty="0" smtClean="0"/>
              <a:t>Opportunity #3: Learning </a:t>
            </a:r>
            <a:r>
              <a:rPr lang="en-US" dirty="0" smtClean="0"/>
              <a:t>and Planning Integration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7802" y="1127787"/>
            <a:ext cx="8849720" cy="4953000"/>
          </a:xfrm>
        </p:spPr>
        <p:txBody>
          <a:bodyPr/>
          <a:lstStyle/>
          <a:p>
            <a:r>
              <a:rPr lang="en-US" dirty="0" smtClean="0"/>
              <a:t>Planning need to include learning and improve performance </a:t>
            </a:r>
          </a:p>
          <a:p>
            <a:r>
              <a:rPr lang="en-US" dirty="0" smtClean="0"/>
              <a:t>Learning from demonstrations </a:t>
            </a:r>
          </a:p>
          <a:p>
            <a:r>
              <a:rPr lang="en-US" dirty="0" smtClean="0"/>
              <a:t>Reusable plan fragments</a:t>
            </a:r>
            <a:endParaRPr lang="en-US" dirty="0"/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99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-13889"/>
            <a:ext cx="6629400" cy="838200"/>
          </a:xfrm>
        </p:spPr>
        <p:txBody>
          <a:bodyPr/>
          <a:lstStyle/>
          <a:p>
            <a:r>
              <a:rPr lang="en-US" dirty="0" smtClean="0"/>
              <a:t>Opportunity #4: Human </a:t>
            </a:r>
            <a:r>
              <a:rPr lang="en-US" dirty="0" smtClean="0"/>
              <a:t>Intention Aware Planning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Robots interact with other humans in the environment </a:t>
            </a:r>
          </a:p>
          <a:p>
            <a:r>
              <a:rPr lang="en-US" dirty="0" smtClean="0"/>
              <a:t>Planning </a:t>
            </a:r>
            <a:r>
              <a:rPr lang="en-US" dirty="0" smtClean="0"/>
              <a:t>needs to </a:t>
            </a:r>
            <a:r>
              <a:rPr lang="en-US" dirty="0" smtClean="0"/>
              <a:t>consider intentions of </a:t>
            </a:r>
            <a:r>
              <a:rPr lang="en-US" dirty="0" smtClean="0"/>
              <a:t>humans in the environments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98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95295"/>
            <a:ext cx="6629400" cy="838200"/>
          </a:xfrm>
        </p:spPr>
        <p:txBody>
          <a:bodyPr/>
          <a:lstStyle/>
          <a:p>
            <a:r>
              <a:rPr lang="en-US" dirty="0" smtClean="0"/>
              <a:t>Workshop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a shared understanding of what are the open problems in </a:t>
            </a:r>
            <a:r>
              <a:rPr lang="en-US" dirty="0" smtClean="0"/>
              <a:t>robotics planning </a:t>
            </a:r>
            <a:r>
              <a:rPr lang="en-US" dirty="0" smtClean="0"/>
              <a:t>area</a:t>
            </a:r>
          </a:p>
          <a:p>
            <a:r>
              <a:rPr lang="en-US" dirty="0" smtClean="0"/>
              <a:t>Develop a strategy to make progress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997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8943"/>
            <a:ext cx="6629400" cy="838200"/>
          </a:xfrm>
        </p:spPr>
        <p:txBody>
          <a:bodyPr/>
          <a:lstStyle/>
          <a:p>
            <a:r>
              <a:rPr lang="en-US" dirty="0" smtClean="0"/>
              <a:t>Anticipated Outcome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Publicly accessible workshop report that can be cited by the community </a:t>
            </a:r>
          </a:p>
          <a:p>
            <a:pPr lvl="1"/>
            <a:r>
              <a:rPr lang="en-US" dirty="0" smtClean="0"/>
              <a:t>Target deadline: November </a:t>
            </a:r>
            <a:r>
              <a:rPr lang="en-US" dirty="0" smtClean="0"/>
              <a:t>30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349250" lvl="1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225236"/>
      </p:ext>
    </p:extLst>
  </p:cSld>
  <p:clrMapOvr>
    <a:masterClrMapping/>
  </p:clrMapOvr>
</p:sld>
</file>

<file path=ppt/theme/theme1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MS Mincho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15959</TotalTime>
  <Words>183</Words>
  <Application>Microsoft Office PowerPoint</Application>
  <PresentationFormat>On-screen Show (4:3)</PresentationFormat>
  <Paragraphs>38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3_Default Design</vt:lpstr>
      <vt:lpstr>Robot Planning in the Real World: Research Challenges and Opportunities</vt:lpstr>
      <vt:lpstr>Relevant NSF Programs</vt:lpstr>
      <vt:lpstr>Opportunity #1: Integrating Planning at Multiple Levels of Abstractions</vt:lpstr>
      <vt:lpstr>Opportunity #2: Perception and Planning Integration </vt:lpstr>
      <vt:lpstr>Opportunity #3: Learning and Planning Integration </vt:lpstr>
      <vt:lpstr>Opportunity #4: Human Intention Aware Planning  </vt:lpstr>
      <vt:lpstr>Workshop Goals</vt:lpstr>
      <vt:lpstr>Anticipated Outcome </vt:lpstr>
    </vt:vector>
  </TitlesOfParts>
  <Company>SKG Lab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UMCP</dc:creator>
  <cp:lastModifiedBy>SK Gupta</cp:lastModifiedBy>
  <cp:revision>1296</cp:revision>
  <dcterms:created xsi:type="dcterms:W3CDTF">2008-05-05T16:40:45Z</dcterms:created>
  <dcterms:modified xsi:type="dcterms:W3CDTF">2013-10-29T13:49:14Z</dcterms:modified>
</cp:coreProperties>
</file>