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64" r:id="rId4"/>
    <p:sldId id="258" r:id="rId5"/>
    <p:sldId id="259" r:id="rId6"/>
    <p:sldId id="260" r:id="rId7"/>
    <p:sldId id="261" r:id="rId8"/>
    <p:sldId id="263" r:id="rId9"/>
    <p:sldId id="262" r:id="rId1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104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0"/>
            <a:ext cx="7772400" cy="4571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8800" spc="-80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800600"/>
            <a:ext cx="6858000" cy="914400"/>
          </a:xfrm>
        </p:spPr>
        <p:txBody>
          <a:bodyPr/>
          <a:lstStyle>
            <a:lvl1pPr marL="0" indent="0" algn="l">
              <a:buNone/>
              <a:defRPr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EFFAC-7ED6-4BE0-A8F9-18D291DDE045}" type="datetimeFigureOut">
              <a:rPr lang="en-US" smtClean="0"/>
              <a:t>10/28/2013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83D01F9-11FD-4F11-AF48-E49C17C94A5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EFFAC-7ED6-4BE0-A8F9-18D291DDE045}" type="datetimeFigureOut">
              <a:rPr lang="en-US" smtClean="0"/>
              <a:t>10/28/2013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D01F9-11FD-4F11-AF48-E49C17C94A5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EFFAC-7ED6-4BE0-A8F9-18D291DDE045}" type="datetimeFigureOut">
              <a:rPr lang="en-US" smtClean="0"/>
              <a:t>10/28/2013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D01F9-11FD-4F11-AF48-E49C17C94A5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EFFAC-7ED6-4BE0-A8F9-18D291DDE045}" type="datetimeFigureOut">
              <a:rPr lang="en-US" smtClean="0"/>
              <a:t>10/28/2013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D01F9-11FD-4F11-AF48-E49C17C94A5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7800"/>
            <a:ext cx="7772400" cy="432117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8800" b="0" cap="all" spc="-80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8601"/>
            <a:ext cx="7772400" cy="1066800"/>
          </a:xfrm>
        </p:spPr>
        <p:txBody>
          <a:bodyPr anchor="b"/>
          <a:lstStyle>
            <a:lvl1pPr marL="0" indent="0">
              <a:buNone/>
              <a:defRPr sz="2000"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EFFAC-7ED6-4BE0-A8F9-18D291DDE045}" type="datetimeFigureOut">
              <a:rPr lang="en-US" smtClean="0"/>
              <a:t>10/28/2013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83D01F9-11FD-4F11-AF48-E49C17C94A59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3068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016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EFFAC-7ED6-4BE0-A8F9-18D291DDE045}" type="datetimeFigureOut">
              <a:rPr lang="en-US" smtClean="0"/>
              <a:t>10/28/2013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D01F9-11FD-4F11-AF48-E49C17C94A5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7632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 spc="1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27632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3208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lang="en-US" sz="1800" b="0" kern="1200" cap="all" spc="1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3208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EFFAC-7ED6-4BE0-A8F9-18D291DDE045}" type="datetimeFigureOut">
              <a:rPr lang="en-US" smtClean="0"/>
              <a:t>10/28/2013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D01F9-11FD-4F11-AF48-E49C17C94A5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EFFAC-7ED6-4BE0-A8F9-18D291DDE045}" type="datetimeFigureOut">
              <a:rPr lang="en-US" smtClean="0"/>
              <a:t>10/28/2013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D01F9-11FD-4F11-AF48-E49C17C94A5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EFFAC-7ED6-4BE0-A8F9-18D291DDE045}" type="datetimeFigureOut">
              <a:rPr lang="en-US" smtClean="0"/>
              <a:t>10/28/2013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D01F9-11FD-4F11-AF48-E49C17C94A5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600200"/>
            <a:ext cx="5111750" cy="44805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00200"/>
            <a:ext cx="3008313" cy="44805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EFFAC-7ED6-4BE0-A8F9-18D291DDE045}" type="datetimeFigureOut">
              <a:rPr lang="en-US" smtClean="0"/>
              <a:t>10/28/2013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D01F9-11FD-4F11-AF48-E49C17C94A5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9000877" cy="484632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715000"/>
            <a:ext cx="8153400" cy="457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EFFAC-7ED6-4BE0-A8F9-18D291DDE045}" type="datetimeFigureOut">
              <a:rPr lang="en-US" smtClean="0"/>
              <a:t>10/28/2013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83D01F9-11FD-4F11-AF48-E49C17C94A5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4953000"/>
            <a:ext cx="8153400" cy="76200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76200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E0EFFAC-7ED6-4BE0-A8F9-18D291DDE045}" type="datetimeFigureOut">
              <a:rPr lang="en-US" smtClean="0"/>
              <a:t>10/28/2013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492875"/>
            <a:ext cx="3429000" cy="28384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16200000">
            <a:off x="8227377" y="5885497"/>
            <a:ext cx="1315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b="1">
                <a:solidFill>
                  <a:schemeClr val="tx2"/>
                </a:solidFill>
              </a:defRPr>
            </a:lvl1pPr>
          </a:lstStyle>
          <a:p>
            <a:fld id="{783D01F9-11FD-4F11-AF48-E49C17C94A59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001124" y="0"/>
            <a:ext cx="142876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001124" y="1371600"/>
            <a:ext cx="142876" cy="548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3600" kern="1200" cap="all" spc="-6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spcAft>
          <a:spcPts val="600"/>
        </a:spcAft>
        <a:buFont typeface="Arial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2.wmv"/><Relationship Id="rId7" Type="http://schemas.openxmlformats.org/officeDocument/2006/relationships/image" Target="../media/image10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9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wm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800" dirty="0" smtClean="0"/>
              <a:t>Planning in the robotics toolbox</a:t>
            </a:r>
            <a:endParaRPr lang="en-US" sz="4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6800" y="4800600"/>
            <a:ext cx="6858000" cy="91440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Kris Hauser</a:t>
            </a:r>
          </a:p>
          <a:p>
            <a:r>
              <a:rPr lang="en-US" dirty="0" smtClean="0"/>
              <a:t>School of Informatics and Computing</a:t>
            </a:r>
          </a:p>
          <a:p>
            <a:r>
              <a:rPr lang="en-US" dirty="0" smtClean="0"/>
              <a:t>Indiana University</a:t>
            </a:r>
            <a:endParaRPr lang="en-US" dirty="0"/>
          </a:p>
        </p:txBody>
      </p:sp>
      <p:pic>
        <p:nvPicPr>
          <p:cNvPr id="4" name="Picture 10" descr="IU-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807527"/>
            <a:ext cx="640556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5169" y="4985238"/>
            <a:ext cx="1933881" cy="558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0" y="6519446"/>
            <a:ext cx="58660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Calibri" panose="020F0502020204030204" pitchFamily="34" charset="0"/>
              </a:rPr>
              <a:t>NSF Workshop on Robot Planning in the Real World</a:t>
            </a:r>
            <a:endParaRPr lang="en-US" sz="16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2263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924800" cy="609282"/>
          </a:xfrm>
        </p:spPr>
        <p:txBody>
          <a:bodyPr>
            <a:noAutofit/>
          </a:bodyPr>
          <a:lstStyle/>
          <a:p>
            <a:r>
              <a:rPr lang="en-US" sz="2400" dirty="0" smtClean="0"/>
              <a:t>A decade of Planning Breakthroughs</a:t>
            </a:r>
            <a:endParaRPr lang="en-US" sz="2400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447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924800" cy="609282"/>
          </a:xfrm>
        </p:spPr>
        <p:txBody>
          <a:bodyPr>
            <a:noAutofit/>
          </a:bodyPr>
          <a:lstStyle/>
          <a:p>
            <a:r>
              <a:rPr lang="en-US" sz="2400" dirty="0" smtClean="0"/>
              <a:t>A decade of Planning Breakthroughs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128" y="766963"/>
            <a:ext cx="8200342" cy="4373563"/>
          </a:xfrm>
        </p:spPr>
        <p:txBody>
          <a:bodyPr/>
          <a:lstStyle/>
          <a:p>
            <a:r>
              <a:rPr lang="en-US" dirty="0" smtClean="0">
                <a:latin typeface="Calibri" panose="020F0502020204030204" pitchFamily="34" charset="0"/>
              </a:rPr>
              <a:t>Can you spot the planner?</a:t>
            </a:r>
            <a:endParaRPr lang="en-US" dirty="0">
              <a:latin typeface="Calibri" panose="020F0502020204030204" pitchFamily="34" charset="0"/>
            </a:endParaRPr>
          </a:p>
        </p:txBody>
      </p:sp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564" y="1295400"/>
            <a:ext cx="3962400" cy="2411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http://dronewarsuk.files.wordpress.com/2012/05/dron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7364" y="1376162"/>
            <a:ext cx="4161742" cy="2249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1.bp.blogspot.com/-0z0hQT9aX48/UIPp9uDKjqI/AAAAAAAAFYU/LSM0A_oxSIE/s1600/HeaderBot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64"/>
          <a:stretch/>
        </p:blipFill>
        <p:spPr bwMode="auto">
          <a:xfrm>
            <a:off x="76200" y="3962399"/>
            <a:ext cx="2223655" cy="2523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spiri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8345" y="3962399"/>
            <a:ext cx="3186545" cy="2544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Cflex Application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8745" y="3962399"/>
            <a:ext cx="3907611" cy="255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8152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1143000" y="533400"/>
            <a:ext cx="2133600" cy="2133600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Actions</a:t>
            </a:r>
            <a:endParaRPr lang="en-US" sz="28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5486400" y="533400"/>
            <a:ext cx="2133600" cy="2133600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Goals</a:t>
            </a:r>
            <a:endParaRPr lang="en-US" sz="28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3165764" y="581884"/>
            <a:ext cx="2438400" cy="540334"/>
          </a:xfrm>
          <a:custGeom>
            <a:avLst/>
            <a:gdLst>
              <a:gd name="connsiteX0" fmla="*/ 0 w 2438400"/>
              <a:gd name="connsiteY0" fmla="*/ 540334 h 540334"/>
              <a:gd name="connsiteX1" fmla="*/ 1233054 w 2438400"/>
              <a:gd name="connsiteY1" fmla="*/ 7 h 540334"/>
              <a:gd name="connsiteX2" fmla="*/ 2438400 w 2438400"/>
              <a:gd name="connsiteY2" fmla="*/ 526480 h 540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38400" h="540334">
                <a:moveTo>
                  <a:pt x="0" y="540334"/>
                </a:moveTo>
                <a:cubicBezTo>
                  <a:pt x="413327" y="271325"/>
                  <a:pt x="826654" y="2316"/>
                  <a:pt x="1233054" y="7"/>
                </a:cubicBezTo>
                <a:cubicBezTo>
                  <a:pt x="1639454" y="-2302"/>
                  <a:pt x="2438400" y="526480"/>
                  <a:pt x="2438400" y="526480"/>
                </a:cubicBezTo>
              </a:path>
            </a:pathLst>
          </a:custGeom>
          <a:ln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23715" y="221673"/>
            <a:ext cx="3513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Calibri" panose="020F0502020204030204" pitchFamily="34" charset="0"/>
              </a:rPr>
              <a:t>?</a:t>
            </a:r>
            <a:endParaRPr lang="en-US" sz="2800" b="1" dirty="0">
              <a:latin typeface="Calibri" panose="020F050202020403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3165764" y="2092033"/>
            <a:ext cx="2438400" cy="1106741"/>
            <a:chOff x="3394364" y="2092033"/>
            <a:chExt cx="2438400" cy="1106741"/>
          </a:xfrm>
        </p:grpSpPr>
        <p:sp>
          <p:nvSpPr>
            <p:cNvPr id="8" name="TextBox 7"/>
            <p:cNvSpPr txBox="1"/>
            <p:nvPr/>
          </p:nvSpPr>
          <p:spPr>
            <a:xfrm>
              <a:off x="3937395" y="2675554"/>
              <a:ext cx="147668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>
                  <a:latin typeface="Calibri" panose="020F0502020204030204" pitchFamily="34" charset="0"/>
                </a:rPr>
                <a:t>Planning</a:t>
              </a:r>
              <a:endParaRPr lang="en-US" sz="2800" b="1" dirty="0">
                <a:latin typeface="Calibri" panose="020F0502020204030204" pitchFamily="34" charset="0"/>
              </a:endParaRPr>
            </a:p>
          </p:txBody>
        </p:sp>
        <p:sp>
          <p:nvSpPr>
            <p:cNvPr id="9" name="Freeform 8"/>
            <p:cNvSpPr/>
            <p:nvPr/>
          </p:nvSpPr>
          <p:spPr>
            <a:xfrm rot="10800000">
              <a:off x="3394364" y="2092033"/>
              <a:ext cx="2438400" cy="540334"/>
            </a:xfrm>
            <a:custGeom>
              <a:avLst/>
              <a:gdLst>
                <a:gd name="connsiteX0" fmla="*/ 0 w 2438400"/>
                <a:gd name="connsiteY0" fmla="*/ 540334 h 540334"/>
                <a:gd name="connsiteX1" fmla="*/ 1233054 w 2438400"/>
                <a:gd name="connsiteY1" fmla="*/ 7 h 540334"/>
                <a:gd name="connsiteX2" fmla="*/ 2438400 w 2438400"/>
                <a:gd name="connsiteY2" fmla="*/ 526480 h 540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38400" h="540334">
                  <a:moveTo>
                    <a:pt x="0" y="540334"/>
                  </a:moveTo>
                  <a:cubicBezTo>
                    <a:pt x="413327" y="271325"/>
                    <a:pt x="826654" y="2316"/>
                    <a:pt x="1233054" y="7"/>
                  </a:cubicBezTo>
                  <a:cubicBezTo>
                    <a:pt x="1639454" y="-2302"/>
                    <a:pt x="2438400" y="526480"/>
                    <a:pt x="2438400" y="526480"/>
                  </a:cubicBezTo>
                </a:path>
              </a:pathLst>
            </a:custGeom>
            <a:ln>
              <a:headEnd type="none" w="med" len="med"/>
              <a:tailEnd type="arrow" w="med" len="med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</a:endParaRPr>
            </a:p>
          </p:txBody>
        </p:sp>
      </p:grpSp>
      <p:sp>
        <p:nvSpPr>
          <p:cNvPr id="11" name="Oval 10"/>
          <p:cNvSpPr/>
          <p:nvPr/>
        </p:nvSpPr>
        <p:spPr>
          <a:xfrm>
            <a:off x="5486400" y="3733800"/>
            <a:ext cx="2133600" cy="2133600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Goals</a:t>
            </a:r>
            <a:endParaRPr lang="en-US" sz="28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1143000" y="3733800"/>
            <a:ext cx="2133600" cy="2133600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Research directions</a:t>
            </a:r>
            <a:endParaRPr lang="en-US" sz="24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3165764" y="3733800"/>
            <a:ext cx="2438400" cy="540334"/>
          </a:xfrm>
          <a:custGeom>
            <a:avLst/>
            <a:gdLst>
              <a:gd name="connsiteX0" fmla="*/ 0 w 2438400"/>
              <a:gd name="connsiteY0" fmla="*/ 540334 h 540334"/>
              <a:gd name="connsiteX1" fmla="*/ 1233054 w 2438400"/>
              <a:gd name="connsiteY1" fmla="*/ 7 h 540334"/>
              <a:gd name="connsiteX2" fmla="*/ 2438400 w 2438400"/>
              <a:gd name="connsiteY2" fmla="*/ 526480 h 540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38400" h="540334">
                <a:moveTo>
                  <a:pt x="0" y="540334"/>
                </a:moveTo>
                <a:cubicBezTo>
                  <a:pt x="413327" y="271325"/>
                  <a:pt x="826654" y="2316"/>
                  <a:pt x="1233054" y="7"/>
                </a:cubicBezTo>
                <a:cubicBezTo>
                  <a:pt x="1639454" y="-2302"/>
                  <a:pt x="2438400" y="526480"/>
                  <a:pt x="2438400" y="526480"/>
                </a:cubicBezTo>
              </a:path>
            </a:pathLst>
          </a:custGeom>
          <a:ln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3165764" y="5314029"/>
            <a:ext cx="2682257" cy="1106741"/>
            <a:chOff x="3394364" y="2092033"/>
            <a:chExt cx="2682257" cy="1106741"/>
          </a:xfrm>
        </p:grpSpPr>
        <p:sp>
          <p:nvSpPr>
            <p:cNvPr id="17" name="TextBox 16"/>
            <p:cNvSpPr txBox="1"/>
            <p:nvPr/>
          </p:nvSpPr>
          <p:spPr>
            <a:xfrm>
              <a:off x="3733800" y="2675554"/>
              <a:ext cx="234282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>
                  <a:latin typeface="Calibri" panose="020F0502020204030204" pitchFamily="34" charset="0"/>
                </a:rPr>
                <a:t>This workshop</a:t>
              </a:r>
              <a:endParaRPr lang="en-US" sz="2800" b="1" dirty="0">
                <a:latin typeface="Calibri" panose="020F0502020204030204" pitchFamily="34" charset="0"/>
              </a:endParaRPr>
            </a:p>
          </p:txBody>
        </p:sp>
        <p:sp>
          <p:nvSpPr>
            <p:cNvPr id="18" name="Freeform 17"/>
            <p:cNvSpPr/>
            <p:nvPr/>
          </p:nvSpPr>
          <p:spPr>
            <a:xfrm rot="10800000">
              <a:off x="3394364" y="2092033"/>
              <a:ext cx="2438400" cy="540334"/>
            </a:xfrm>
            <a:custGeom>
              <a:avLst/>
              <a:gdLst>
                <a:gd name="connsiteX0" fmla="*/ 0 w 2438400"/>
                <a:gd name="connsiteY0" fmla="*/ 540334 h 540334"/>
                <a:gd name="connsiteX1" fmla="*/ 1233054 w 2438400"/>
                <a:gd name="connsiteY1" fmla="*/ 7 h 540334"/>
                <a:gd name="connsiteX2" fmla="*/ 2438400 w 2438400"/>
                <a:gd name="connsiteY2" fmla="*/ 526480 h 540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38400" h="540334">
                  <a:moveTo>
                    <a:pt x="0" y="540334"/>
                  </a:moveTo>
                  <a:cubicBezTo>
                    <a:pt x="413327" y="271325"/>
                    <a:pt x="826654" y="2316"/>
                    <a:pt x="1233054" y="7"/>
                  </a:cubicBezTo>
                  <a:cubicBezTo>
                    <a:pt x="1639454" y="-2302"/>
                    <a:pt x="2438400" y="526480"/>
                    <a:pt x="2438400" y="526480"/>
                  </a:cubicBezTo>
                </a:path>
              </a:pathLst>
            </a:custGeom>
            <a:ln>
              <a:headEnd type="none" w="med" len="med"/>
              <a:tailEnd type="arrow" w="med" len="med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76466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1143000" y="533400"/>
            <a:ext cx="2133600" cy="2133600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Actions</a:t>
            </a:r>
            <a:endParaRPr lang="en-US" sz="28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5486400" y="533400"/>
            <a:ext cx="2133600" cy="2133600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Goals</a:t>
            </a:r>
            <a:endParaRPr lang="en-US" sz="28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3165764" y="581884"/>
            <a:ext cx="2438400" cy="540334"/>
          </a:xfrm>
          <a:custGeom>
            <a:avLst/>
            <a:gdLst>
              <a:gd name="connsiteX0" fmla="*/ 0 w 2438400"/>
              <a:gd name="connsiteY0" fmla="*/ 540334 h 540334"/>
              <a:gd name="connsiteX1" fmla="*/ 1233054 w 2438400"/>
              <a:gd name="connsiteY1" fmla="*/ 7 h 540334"/>
              <a:gd name="connsiteX2" fmla="*/ 2438400 w 2438400"/>
              <a:gd name="connsiteY2" fmla="*/ 526480 h 540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38400" h="540334">
                <a:moveTo>
                  <a:pt x="0" y="540334"/>
                </a:moveTo>
                <a:cubicBezTo>
                  <a:pt x="413327" y="271325"/>
                  <a:pt x="826654" y="2316"/>
                  <a:pt x="1233054" y="7"/>
                </a:cubicBezTo>
                <a:cubicBezTo>
                  <a:pt x="1639454" y="-2302"/>
                  <a:pt x="2438400" y="526480"/>
                  <a:pt x="2438400" y="526480"/>
                </a:cubicBezTo>
              </a:path>
            </a:pathLst>
          </a:custGeom>
          <a:ln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23715" y="221673"/>
            <a:ext cx="3513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Calibri" panose="020F0502020204030204" pitchFamily="34" charset="0"/>
              </a:rPr>
              <a:t>?</a:t>
            </a:r>
            <a:endParaRPr lang="en-US" sz="2800" b="1" dirty="0">
              <a:latin typeface="Calibri" panose="020F050202020403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3165764" y="2092033"/>
            <a:ext cx="2438400" cy="1106741"/>
            <a:chOff x="3394364" y="2092033"/>
            <a:chExt cx="2438400" cy="1106741"/>
          </a:xfrm>
        </p:grpSpPr>
        <p:sp>
          <p:nvSpPr>
            <p:cNvPr id="8" name="TextBox 7"/>
            <p:cNvSpPr txBox="1"/>
            <p:nvPr/>
          </p:nvSpPr>
          <p:spPr>
            <a:xfrm>
              <a:off x="3937395" y="2675554"/>
              <a:ext cx="147668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>
                  <a:latin typeface="Calibri" panose="020F0502020204030204" pitchFamily="34" charset="0"/>
                </a:rPr>
                <a:t>Planning</a:t>
              </a:r>
              <a:endParaRPr lang="en-US" sz="2800" b="1" dirty="0">
                <a:latin typeface="Calibri" panose="020F0502020204030204" pitchFamily="34" charset="0"/>
              </a:endParaRPr>
            </a:p>
          </p:txBody>
        </p:sp>
        <p:sp>
          <p:nvSpPr>
            <p:cNvPr id="9" name="Freeform 8"/>
            <p:cNvSpPr/>
            <p:nvPr/>
          </p:nvSpPr>
          <p:spPr>
            <a:xfrm rot="10800000">
              <a:off x="3394364" y="2092033"/>
              <a:ext cx="2438400" cy="540334"/>
            </a:xfrm>
            <a:custGeom>
              <a:avLst/>
              <a:gdLst>
                <a:gd name="connsiteX0" fmla="*/ 0 w 2438400"/>
                <a:gd name="connsiteY0" fmla="*/ 540334 h 540334"/>
                <a:gd name="connsiteX1" fmla="*/ 1233054 w 2438400"/>
                <a:gd name="connsiteY1" fmla="*/ 7 h 540334"/>
                <a:gd name="connsiteX2" fmla="*/ 2438400 w 2438400"/>
                <a:gd name="connsiteY2" fmla="*/ 526480 h 540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38400" h="540334">
                  <a:moveTo>
                    <a:pt x="0" y="540334"/>
                  </a:moveTo>
                  <a:cubicBezTo>
                    <a:pt x="413327" y="271325"/>
                    <a:pt x="826654" y="2316"/>
                    <a:pt x="1233054" y="7"/>
                  </a:cubicBezTo>
                  <a:cubicBezTo>
                    <a:pt x="1639454" y="-2302"/>
                    <a:pt x="2438400" y="526480"/>
                    <a:pt x="2438400" y="526480"/>
                  </a:cubicBezTo>
                </a:path>
              </a:pathLst>
            </a:custGeom>
            <a:ln>
              <a:headEnd type="none" w="med" len="med"/>
              <a:tailEnd type="arrow" w="med" len="med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</a:endParaRPr>
            </a:p>
          </p:txBody>
        </p:sp>
      </p:grpSp>
      <p:sp>
        <p:nvSpPr>
          <p:cNvPr id="11" name="Oval 10"/>
          <p:cNvSpPr/>
          <p:nvPr/>
        </p:nvSpPr>
        <p:spPr>
          <a:xfrm>
            <a:off x="5517573" y="3198774"/>
            <a:ext cx="3141518" cy="3141518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A planner on every robot</a:t>
            </a:r>
            <a:endParaRPr lang="en-US" sz="3200" b="1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1143000" y="3733800"/>
            <a:ext cx="2133600" cy="2133600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Research directions</a:t>
            </a:r>
            <a:endParaRPr lang="en-US" sz="24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3165764" y="3733800"/>
            <a:ext cx="2438400" cy="540334"/>
          </a:xfrm>
          <a:custGeom>
            <a:avLst/>
            <a:gdLst>
              <a:gd name="connsiteX0" fmla="*/ 0 w 2438400"/>
              <a:gd name="connsiteY0" fmla="*/ 540334 h 540334"/>
              <a:gd name="connsiteX1" fmla="*/ 1233054 w 2438400"/>
              <a:gd name="connsiteY1" fmla="*/ 7 h 540334"/>
              <a:gd name="connsiteX2" fmla="*/ 2438400 w 2438400"/>
              <a:gd name="connsiteY2" fmla="*/ 526480 h 540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38400" h="540334">
                <a:moveTo>
                  <a:pt x="0" y="540334"/>
                </a:moveTo>
                <a:cubicBezTo>
                  <a:pt x="413327" y="271325"/>
                  <a:pt x="826654" y="2316"/>
                  <a:pt x="1233054" y="7"/>
                </a:cubicBezTo>
                <a:cubicBezTo>
                  <a:pt x="1639454" y="-2302"/>
                  <a:pt x="2438400" y="526480"/>
                  <a:pt x="2438400" y="526480"/>
                </a:cubicBezTo>
              </a:path>
            </a:pathLst>
          </a:custGeom>
          <a:ln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3165764" y="5314029"/>
            <a:ext cx="2682257" cy="1106741"/>
            <a:chOff x="3394364" y="2092033"/>
            <a:chExt cx="2682257" cy="1106741"/>
          </a:xfrm>
        </p:grpSpPr>
        <p:sp>
          <p:nvSpPr>
            <p:cNvPr id="17" name="TextBox 16"/>
            <p:cNvSpPr txBox="1"/>
            <p:nvPr/>
          </p:nvSpPr>
          <p:spPr>
            <a:xfrm>
              <a:off x="3733800" y="2675554"/>
              <a:ext cx="234282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>
                  <a:latin typeface="Calibri" panose="020F0502020204030204" pitchFamily="34" charset="0"/>
                </a:rPr>
                <a:t>This workshop</a:t>
              </a:r>
              <a:endParaRPr lang="en-US" sz="2800" b="1" dirty="0">
                <a:latin typeface="Calibri" panose="020F0502020204030204" pitchFamily="34" charset="0"/>
              </a:endParaRPr>
            </a:p>
          </p:txBody>
        </p:sp>
        <p:sp>
          <p:nvSpPr>
            <p:cNvPr id="18" name="Freeform 17"/>
            <p:cNvSpPr/>
            <p:nvPr/>
          </p:nvSpPr>
          <p:spPr>
            <a:xfrm rot="10800000">
              <a:off x="3394364" y="2092033"/>
              <a:ext cx="2438400" cy="540334"/>
            </a:xfrm>
            <a:custGeom>
              <a:avLst/>
              <a:gdLst>
                <a:gd name="connsiteX0" fmla="*/ 0 w 2438400"/>
                <a:gd name="connsiteY0" fmla="*/ 540334 h 540334"/>
                <a:gd name="connsiteX1" fmla="*/ 1233054 w 2438400"/>
                <a:gd name="connsiteY1" fmla="*/ 7 h 540334"/>
                <a:gd name="connsiteX2" fmla="*/ 2438400 w 2438400"/>
                <a:gd name="connsiteY2" fmla="*/ 526480 h 540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38400" h="540334">
                  <a:moveTo>
                    <a:pt x="0" y="540334"/>
                  </a:moveTo>
                  <a:cubicBezTo>
                    <a:pt x="413327" y="271325"/>
                    <a:pt x="826654" y="2316"/>
                    <a:pt x="1233054" y="7"/>
                  </a:cubicBezTo>
                  <a:cubicBezTo>
                    <a:pt x="1639454" y="-2302"/>
                    <a:pt x="2438400" y="526480"/>
                    <a:pt x="2438400" y="526480"/>
                  </a:cubicBezTo>
                </a:path>
              </a:pathLst>
            </a:custGeom>
            <a:ln>
              <a:headEnd type="none" w="med" len="med"/>
              <a:tailEnd type="arrow" w="med" len="med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75738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3429000"/>
            <a:ext cx="4724400" cy="646545"/>
          </a:xfrm>
        </p:spPr>
        <p:txBody>
          <a:bodyPr>
            <a:normAutofit/>
          </a:bodyPr>
          <a:lstStyle/>
          <a:p>
            <a:r>
              <a:rPr lang="en-US" sz="2400" cap="none" dirty="0" smtClean="0"/>
              <a:t>DARPA Robotics Challenge</a:t>
            </a:r>
            <a:endParaRPr lang="en-US" sz="2400" cap="none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724400" y="5410200"/>
            <a:ext cx="4724400" cy="1066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cap="none" dirty="0" smtClean="0"/>
              <a:t>Semiautonomous robots</a:t>
            </a:r>
            <a:endParaRPr lang="en-US" sz="2400" cap="none" dirty="0"/>
          </a:p>
        </p:txBody>
      </p:sp>
      <p:pic>
        <p:nvPicPr>
          <p:cNvPr id="5" name="TX90-medhispeed-safe-box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52109" y="3276601"/>
            <a:ext cx="4000501" cy="266700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2514600" y="-304800"/>
            <a:ext cx="4724400" cy="1066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cap="none" dirty="0"/>
              <a:t>R</a:t>
            </a:r>
            <a:r>
              <a:rPr lang="en-US" sz="2400" cap="none" dirty="0" smtClean="0"/>
              <a:t>ecent experiences…</a:t>
            </a:r>
            <a:endParaRPr lang="en-US" sz="2400" cap="none" dirty="0"/>
          </a:p>
        </p:txBody>
      </p:sp>
      <p:pic>
        <p:nvPicPr>
          <p:cNvPr id="8" name="DRCHubo-ShipLadderClimbing-10x.wm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81000" y="838200"/>
            <a:ext cx="4038600" cy="269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717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hauser\Documents\My Dropbox\Writing\LaTeX\ICRA2014_Perception\figures\kh\good_hokuy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6319" y="4264313"/>
            <a:ext cx="2228164" cy="2179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Challenges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Planners are not easy to integrate in real robots</a:t>
            </a:r>
          </a:p>
          <a:p>
            <a:pPr marL="800100" lvl="1" indent="-342900"/>
            <a:r>
              <a:rPr lang="en-US" dirty="0" smtClean="0"/>
              <a:t>Dynamic models are nonlinear, uncertain, multi-modal; constraints are uncertain</a:t>
            </a:r>
            <a:r>
              <a:rPr lang="en-US" dirty="0"/>
              <a:t>;</a:t>
            </a:r>
            <a:r>
              <a:rPr lang="en-US" dirty="0" smtClean="0"/>
              <a:t> objective functions are complex</a:t>
            </a:r>
          </a:p>
          <a:p>
            <a:pPr marL="800100" lvl="1" indent="-342900"/>
            <a:r>
              <a:rPr lang="en-US" dirty="0" smtClean="0"/>
              <a:t>High variability in performance, hard to debug</a:t>
            </a:r>
          </a:p>
          <a:p>
            <a:pPr marL="800100" lvl="1" indent="-342900"/>
            <a:r>
              <a:rPr lang="en-US" dirty="0" smtClean="0"/>
              <a:t>Lots of algorithms, few benchmarks</a:t>
            </a:r>
          </a:p>
          <a:p>
            <a:pPr marL="800100" lvl="1" indent="-342900"/>
            <a:r>
              <a:rPr lang="en-US" dirty="0" smtClean="0"/>
              <a:t>You shouldn’t need a PhD to integrate a planner</a:t>
            </a:r>
            <a:br>
              <a:rPr lang="en-US" dirty="0" smtClean="0"/>
            </a:br>
            <a:endParaRPr lang="en-US" dirty="0" smtClean="0"/>
          </a:p>
        </p:txBody>
      </p:sp>
      <p:grpSp>
        <p:nvGrpSpPr>
          <p:cNvPr id="23" name="Group 22"/>
          <p:cNvGrpSpPr/>
          <p:nvPr/>
        </p:nvGrpSpPr>
        <p:grpSpPr>
          <a:xfrm>
            <a:off x="152400" y="4054341"/>
            <a:ext cx="2131587" cy="2362200"/>
            <a:chOff x="1581151" y="1752600"/>
            <a:chExt cx="3231760" cy="358140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Oval 3"/>
                <p:cNvSpPr/>
                <p:nvPr/>
              </p:nvSpPr>
              <p:spPr>
                <a:xfrm>
                  <a:off x="2133600" y="2893685"/>
                  <a:ext cx="533400" cy="533400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r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i="1" dirty="0" smtClean="0">
                            <a:latin typeface="Cambria Math"/>
                          </a:rPr>
                          <m:t>𝑧</m:t>
                        </m:r>
                        <m:r>
                          <a:rPr lang="en-US" sz="1400" i="1" baseline="-25000" dirty="0" err="1" smtClean="0">
                            <a:latin typeface="Cambria Math"/>
                          </a:rPr>
                          <m:t>𝑡</m:t>
                        </m:r>
                      </m:oMath>
                    </m:oMathPara>
                  </a14:m>
                  <a:endParaRPr lang="en-US" sz="1400" baseline="-25000" dirty="0"/>
                </a:p>
              </p:txBody>
            </p:sp>
          </mc:Choice>
          <mc:Fallback xmlns="">
            <p:sp>
              <p:nvSpPr>
                <p:cNvPr id="4" name="Oval 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33600" y="2893685"/>
                  <a:ext cx="533400" cy="533400"/>
                </a:xfrm>
                <a:prstGeom prst="ellipse">
                  <a:avLst/>
                </a:prstGeom>
                <a:blipFill rotWithShape="1"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Oval 4"/>
                <p:cNvSpPr/>
                <p:nvPr/>
              </p:nvSpPr>
              <p:spPr>
                <a:xfrm>
                  <a:off x="3764972" y="2893685"/>
                  <a:ext cx="564573" cy="533400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rIns="0" rtlCol="0" anchor="ctr"/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sz="1400" i="1" dirty="0" smtClean="0">
                          <a:latin typeface="Cambria Math"/>
                        </a:rPr>
                        <m:t>𝑧</m:t>
                      </m:r>
                      <m:r>
                        <a:rPr lang="en-US" sz="1400" i="1" baseline="-25000" dirty="0" smtClean="0">
                          <a:latin typeface="Cambria Math"/>
                        </a:rPr>
                        <m:t>𝑡</m:t>
                      </m:r>
                    </m:oMath>
                  </a14:m>
                  <a:r>
                    <a:rPr lang="en-US" sz="1400" baseline="-25000" dirty="0" smtClean="0"/>
                    <a:t>+1</a:t>
                  </a:r>
                  <a:endParaRPr lang="en-US" sz="1400" baseline="-25000" dirty="0"/>
                </a:p>
              </p:txBody>
            </p:sp>
          </mc:Choice>
          <mc:Fallback xmlns="">
            <p:sp>
              <p:nvSpPr>
                <p:cNvPr id="5" name="Oval 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64972" y="2893685"/>
                  <a:ext cx="564573" cy="533400"/>
                </a:xfrm>
                <a:prstGeom prst="ellipse">
                  <a:avLst/>
                </a:prstGeom>
                <a:blipFill rotWithShape="1">
                  <a:blip r:embed="rId4"/>
                  <a:stretch>
                    <a:fillRect b="-2258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Oval 5"/>
                <p:cNvSpPr/>
                <p:nvPr/>
              </p:nvSpPr>
              <p:spPr>
                <a:xfrm>
                  <a:off x="2542309" y="3657600"/>
                  <a:ext cx="533400" cy="533400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r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i="1" dirty="0" smtClean="0">
                            <a:latin typeface="Cambria Math"/>
                          </a:rPr>
                          <m:t>h</m:t>
                        </m:r>
                        <m:r>
                          <a:rPr lang="en-US" sz="1400" i="1" baseline="-25000" dirty="0" err="1" smtClean="0">
                            <a:latin typeface="Cambria Math"/>
                          </a:rPr>
                          <m:t>𝑡</m:t>
                        </m:r>
                      </m:oMath>
                    </m:oMathPara>
                  </a14:m>
                  <a:endParaRPr lang="en-US" sz="1400" baseline="-25000" dirty="0"/>
                </a:p>
              </p:txBody>
            </p:sp>
          </mc:Choice>
          <mc:Fallback xmlns="">
            <p:sp>
              <p:nvSpPr>
                <p:cNvPr id="6" name="Oval 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42309" y="3657600"/>
                  <a:ext cx="533400" cy="533400"/>
                </a:xfrm>
                <a:prstGeom prst="ellipse">
                  <a:avLst/>
                </a:prstGeom>
                <a:blipFill rotWithShape="1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Oval 6"/>
                <p:cNvSpPr/>
                <p:nvPr/>
              </p:nvSpPr>
              <p:spPr>
                <a:xfrm>
                  <a:off x="3764972" y="3657600"/>
                  <a:ext cx="564573" cy="533400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rIns="0" rtlCol="0" anchor="ctr"/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sz="1400" i="1" dirty="0" smtClean="0">
                          <a:latin typeface="Cambria Math"/>
                        </a:rPr>
                        <m:t>h</m:t>
                      </m:r>
                      <m:r>
                        <a:rPr lang="en-US" sz="1400" i="1" baseline="-25000" dirty="0" smtClean="0">
                          <a:latin typeface="Cambria Math"/>
                        </a:rPr>
                        <m:t>𝑡</m:t>
                      </m:r>
                    </m:oMath>
                  </a14:m>
                  <a:r>
                    <a:rPr lang="en-US" sz="1400" baseline="-25000" dirty="0" smtClean="0"/>
                    <a:t>+1</a:t>
                  </a:r>
                  <a:endParaRPr lang="en-US" sz="1400" baseline="-25000" dirty="0"/>
                </a:p>
              </p:txBody>
            </p:sp>
          </mc:Choice>
          <mc:Fallback xmlns="">
            <p:sp>
              <p:nvSpPr>
                <p:cNvPr id="7" name="Oval 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64972" y="3657600"/>
                  <a:ext cx="564573" cy="533400"/>
                </a:xfrm>
                <a:prstGeom prst="ellipse">
                  <a:avLst/>
                </a:prstGeom>
                <a:blipFill rotWithShape="1">
                  <a:blip r:embed="rId6"/>
                  <a:stretch>
                    <a:fillRect b="-2222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Oval 7"/>
                <p:cNvSpPr/>
                <p:nvPr/>
              </p:nvSpPr>
              <p:spPr>
                <a:xfrm>
                  <a:off x="2133600" y="4800600"/>
                  <a:ext cx="533400" cy="533400"/>
                </a:xfrm>
                <a:prstGeom prst="ellipse">
                  <a:avLst/>
                </a:prstGeom>
                <a:solidFill>
                  <a:schemeClr val="accent2"/>
                </a:solidFill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r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i="1" dirty="0" smtClean="0">
                            <a:latin typeface="Cambria Math"/>
                          </a:rPr>
                          <m:t>𝑜</m:t>
                        </m:r>
                        <m:r>
                          <a:rPr lang="en-US" sz="1400" i="1" baseline="-25000" dirty="0" err="1" smtClean="0">
                            <a:latin typeface="Cambria Math"/>
                          </a:rPr>
                          <m:t>𝑡</m:t>
                        </m:r>
                      </m:oMath>
                    </m:oMathPara>
                  </a14:m>
                  <a:endParaRPr lang="en-US" sz="1400" baseline="-25000" dirty="0"/>
                </a:p>
              </p:txBody>
            </p:sp>
          </mc:Choice>
          <mc:Fallback xmlns="">
            <p:sp>
              <p:nvSpPr>
                <p:cNvPr id="8" name="Oval 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33600" y="4800600"/>
                  <a:ext cx="533400" cy="533400"/>
                </a:xfrm>
                <a:prstGeom prst="ellipse">
                  <a:avLst/>
                </a:prstGeom>
                <a:blipFill rotWithShape="1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9" name="Straight Arrow Connector 8"/>
            <p:cNvCxnSpPr>
              <a:stCxn id="4" idx="6"/>
              <a:endCxn id="5" idx="2"/>
            </p:cNvCxnSpPr>
            <p:nvPr/>
          </p:nvCxnSpPr>
          <p:spPr>
            <a:xfrm>
              <a:off x="2667000" y="3160385"/>
              <a:ext cx="1097972" cy="0"/>
            </a:xfrm>
            <a:prstGeom prst="straightConnector1">
              <a:avLst/>
            </a:prstGeom>
            <a:ln w="28575">
              <a:solidFill>
                <a:schemeClr val="accent3"/>
              </a:solidFill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>
              <a:stCxn id="7" idx="0"/>
              <a:endCxn id="5" idx="4"/>
            </p:cNvCxnSpPr>
            <p:nvPr/>
          </p:nvCxnSpPr>
          <p:spPr>
            <a:xfrm flipV="1">
              <a:off x="4047259" y="3427085"/>
              <a:ext cx="0" cy="230515"/>
            </a:xfrm>
            <a:prstGeom prst="straightConnector1">
              <a:avLst/>
            </a:prstGeom>
            <a:ln w="28575">
              <a:solidFill>
                <a:schemeClr val="accent3"/>
              </a:solidFill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>
              <a:stCxn id="6" idx="6"/>
              <a:endCxn id="7" idx="2"/>
            </p:cNvCxnSpPr>
            <p:nvPr/>
          </p:nvCxnSpPr>
          <p:spPr>
            <a:xfrm>
              <a:off x="3075709" y="3924300"/>
              <a:ext cx="689263" cy="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>
              <a:stCxn id="6" idx="4"/>
            </p:cNvCxnSpPr>
            <p:nvPr/>
          </p:nvCxnSpPr>
          <p:spPr>
            <a:xfrm flipH="1">
              <a:off x="2486891" y="4191000"/>
              <a:ext cx="322118" cy="616527"/>
            </a:xfrm>
            <a:prstGeom prst="straightConnector1">
              <a:avLst/>
            </a:prstGeom>
            <a:ln w="28575">
              <a:solidFill>
                <a:schemeClr val="accent1"/>
              </a:solidFill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>
              <a:stCxn id="8" idx="6"/>
              <a:endCxn id="7" idx="3"/>
            </p:cNvCxnSpPr>
            <p:nvPr/>
          </p:nvCxnSpPr>
          <p:spPr>
            <a:xfrm flipV="1">
              <a:off x="2667000" y="4112885"/>
              <a:ext cx="1180652" cy="954415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>
              <a:stCxn id="4" idx="4"/>
              <a:endCxn id="8" idx="0"/>
            </p:cNvCxnSpPr>
            <p:nvPr/>
          </p:nvCxnSpPr>
          <p:spPr>
            <a:xfrm>
              <a:off x="2400300" y="3427085"/>
              <a:ext cx="0" cy="1373515"/>
            </a:xfrm>
            <a:prstGeom prst="straightConnector1">
              <a:avLst/>
            </a:prstGeom>
            <a:ln w="28575">
              <a:solidFill>
                <a:schemeClr val="accent1"/>
              </a:solidFill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3397827" y="1905000"/>
              <a:ext cx="0" cy="342900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2133600" y="1752600"/>
              <a:ext cx="920231" cy="4199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Time t</a:t>
              </a:r>
              <a:endParaRPr lang="en-US" sz="1200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545144" y="1752600"/>
              <a:ext cx="1267767" cy="4199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Time t+1</a:t>
              </a:r>
              <a:endParaRPr lang="en-US" sz="12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Oval 17"/>
                <p:cNvSpPr/>
                <p:nvPr/>
              </p:nvSpPr>
              <p:spPr>
                <a:xfrm>
                  <a:off x="1581151" y="2209800"/>
                  <a:ext cx="533400" cy="533400"/>
                </a:xfrm>
                <a:prstGeom prst="ellipse">
                  <a:avLst/>
                </a:prstGeom>
                <a:ln>
                  <a:prstDash val="sysDot"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r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i="1" dirty="0" smtClean="0">
                            <a:latin typeface="Cambria Math"/>
                          </a:rPr>
                          <m:t>𝑖</m:t>
                        </m:r>
                        <m:r>
                          <a:rPr lang="en-US" sz="1400" i="1" baseline="-25000" dirty="0" smtClean="0">
                            <a:latin typeface="Cambria Math"/>
                          </a:rPr>
                          <m:t>𝑡</m:t>
                        </m:r>
                      </m:oMath>
                    </m:oMathPara>
                  </a14:m>
                  <a:endParaRPr lang="en-US" sz="1400" baseline="-25000" dirty="0"/>
                </a:p>
              </p:txBody>
            </p:sp>
          </mc:Choice>
          <mc:Fallback xmlns="">
            <p:sp>
              <p:nvSpPr>
                <p:cNvPr id="18" name="Oval 1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81151" y="2209800"/>
                  <a:ext cx="533400" cy="533400"/>
                </a:xfrm>
                <a:prstGeom prst="ellipse">
                  <a:avLst/>
                </a:prstGeom>
                <a:blipFill rotWithShape="1">
                  <a:blip r:embed="rId8"/>
                  <a:stretch>
                    <a:fillRect/>
                  </a:stretch>
                </a:blipFill>
                <a:ln>
                  <a:prstDash val="sysDot"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Oval 18"/>
                <p:cNvSpPr/>
                <p:nvPr/>
              </p:nvSpPr>
              <p:spPr>
                <a:xfrm>
                  <a:off x="3778827" y="2209800"/>
                  <a:ext cx="564573" cy="533400"/>
                </a:xfrm>
                <a:prstGeom prst="ellipse">
                  <a:avLst/>
                </a:prstGeom>
                <a:ln>
                  <a:prstDash val="sysDot"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rIns="0" rtlCol="0" anchor="ctr"/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sz="1400" i="1" dirty="0" smtClean="0">
                          <a:latin typeface="Cambria Math"/>
                        </a:rPr>
                        <m:t>𝑖</m:t>
                      </m:r>
                      <m:r>
                        <a:rPr lang="en-US" sz="1400" i="1" baseline="-25000" dirty="0" smtClean="0">
                          <a:latin typeface="Cambria Math"/>
                        </a:rPr>
                        <m:t>𝑡</m:t>
                      </m:r>
                    </m:oMath>
                  </a14:m>
                  <a:r>
                    <a:rPr lang="en-US" sz="1400" baseline="-25000" dirty="0" smtClean="0"/>
                    <a:t>+1</a:t>
                  </a:r>
                  <a:endParaRPr lang="en-US" sz="1400" baseline="-25000" dirty="0"/>
                </a:p>
              </p:txBody>
            </p:sp>
          </mc:Choice>
          <mc:Fallback xmlns="">
            <p:sp>
              <p:nvSpPr>
                <p:cNvPr id="19" name="Oval 1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78827" y="2209800"/>
                  <a:ext cx="564573" cy="533400"/>
                </a:xfrm>
                <a:prstGeom prst="ellipse">
                  <a:avLst/>
                </a:prstGeom>
                <a:blipFill rotWithShape="1">
                  <a:blip r:embed="rId9"/>
                  <a:stretch>
                    <a:fillRect b="-1613"/>
                  </a:stretch>
                </a:blipFill>
                <a:ln>
                  <a:prstDash val="sysDot"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0" name="Straight Arrow Connector 19"/>
            <p:cNvCxnSpPr>
              <a:stCxn id="18" idx="6"/>
              <a:endCxn id="19" idx="2"/>
            </p:cNvCxnSpPr>
            <p:nvPr/>
          </p:nvCxnSpPr>
          <p:spPr>
            <a:xfrm>
              <a:off x="2114551" y="2476500"/>
              <a:ext cx="1664276" cy="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>
              <a:stCxn id="18" idx="4"/>
            </p:cNvCxnSpPr>
            <p:nvPr/>
          </p:nvCxnSpPr>
          <p:spPr>
            <a:xfrm>
              <a:off x="1847851" y="2743200"/>
              <a:ext cx="445076" cy="2064327"/>
            </a:xfrm>
            <a:prstGeom prst="straightConnector1">
              <a:avLst/>
            </a:prstGeom>
            <a:ln w="28575">
              <a:solidFill>
                <a:schemeClr val="accent1"/>
              </a:solidFill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>
              <a:stCxn id="18" idx="6"/>
              <a:endCxn id="5" idx="1"/>
            </p:cNvCxnSpPr>
            <p:nvPr/>
          </p:nvCxnSpPr>
          <p:spPr>
            <a:xfrm>
              <a:off x="2114551" y="2476500"/>
              <a:ext cx="1733101" cy="495300"/>
            </a:xfrm>
            <a:prstGeom prst="straightConnector1">
              <a:avLst/>
            </a:prstGeom>
            <a:ln w="28575">
              <a:solidFill>
                <a:schemeClr val="accent3"/>
              </a:solidFill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24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0000"/>
          <a:stretch/>
        </p:blipFill>
        <p:spPr bwMode="auto">
          <a:xfrm>
            <a:off x="2133600" y="4405864"/>
            <a:ext cx="2126673" cy="1989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8" name="Group 37"/>
          <p:cNvGrpSpPr/>
          <p:nvPr/>
        </p:nvGrpSpPr>
        <p:grpSpPr>
          <a:xfrm>
            <a:off x="4260273" y="4263256"/>
            <a:ext cx="2839065" cy="2066934"/>
            <a:chOff x="4724400" y="4171178"/>
            <a:chExt cx="3062527" cy="2229622"/>
          </a:xfrm>
        </p:grpSpPr>
        <p:grpSp>
          <p:nvGrpSpPr>
            <p:cNvPr id="26" name="Group 61"/>
            <p:cNvGrpSpPr>
              <a:grpSpLocks/>
            </p:cNvGrpSpPr>
            <p:nvPr/>
          </p:nvGrpSpPr>
          <p:grpSpPr bwMode="auto">
            <a:xfrm>
              <a:off x="4724400" y="4171178"/>
              <a:ext cx="2583659" cy="2229622"/>
              <a:chOff x="3571" y="1082"/>
              <a:chExt cx="2525" cy="2179"/>
            </a:xfrm>
          </p:grpSpPr>
          <p:pic>
            <p:nvPicPr>
              <p:cNvPr id="27" name="Picture 13"/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71" y="1294"/>
                <a:ext cx="2525" cy="19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sp>
            <p:nvSpPr>
              <p:cNvPr id="28" name="Line 14"/>
              <p:cNvSpPr>
                <a:spLocks noChangeShapeType="1"/>
              </p:cNvSpPr>
              <p:nvPr/>
            </p:nvSpPr>
            <p:spPr bwMode="auto">
              <a:xfrm flipH="1" flipV="1">
                <a:off x="4099" y="2428"/>
                <a:ext cx="78" cy="267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400"/>
              </a:p>
            </p:txBody>
          </p:sp>
          <p:sp>
            <p:nvSpPr>
              <p:cNvPr id="29" name="Text Box 15"/>
              <p:cNvSpPr txBox="1">
                <a:spLocks noChangeArrowheads="1"/>
              </p:cNvSpPr>
              <p:nvPr/>
            </p:nvSpPr>
            <p:spPr bwMode="auto">
              <a:xfrm>
                <a:off x="4099" y="2669"/>
                <a:ext cx="470" cy="2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MS Gothic" pitchFamily="49" charset="-128"/>
                  </a:defRPr>
                </a:lvl1pPr>
                <a:lvl2pPr>
                  <a:tabLst>
                    <a:tab pos="7239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MS Gothic" pitchFamily="49" charset="-128"/>
                  </a:defRPr>
                </a:lvl2pPr>
                <a:lvl3pPr>
                  <a:tabLst>
                    <a:tab pos="7239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MS Gothic" pitchFamily="49" charset="-128"/>
                  </a:defRPr>
                </a:lvl3pPr>
                <a:lvl4pPr>
                  <a:tabLst>
                    <a:tab pos="7239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MS Gothic" pitchFamily="49" charset="-128"/>
                  </a:defRPr>
                </a:lvl4pPr>
                <a:lvl5pPr>
                  <a:tabLst>
                    <a:tab pos="7239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MS Gothic" pitchFamily="49" charset="-128"/>
                  </a:defRPr>
                </a:lvl5pPr>
                <a:lvl6pPr marL="2514600" indent="-228600" defTabSz="45720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7239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MS Gothic" pitchFamily="49" charset="-128"/>
                  </a:defRPr>
                </a:lvl6pPr>
                <a:lvl7pPr marL="2971800" indent="-228600" defTabSz="45720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7239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MS Gothic" pitchFamily="49" charset="-128"/>
                  </a:defRPr>
                </a:lvl7pPr>
                <a:lvl8pPr marL="3429000" indent="-228600" defTabSz="45720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7239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MS Gothic" pitchFamily="49" charset="-128"/>
                  </a:defRPr>
                </a:lvl8pPr>
                <a:lvl9pPr marL="3886200" indent="-228600" defTabSz="45720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7239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MS Gothic" pitchFamily="49" charset="-128"/>
                  </a:defRPr>
                </a:lvl9pPr>
              </a:lstStyle>
              <a:p>
                <a:pPr>
                  <a:lnSpc>
                    <a:spcPct val="102000"/>
                  </a:lnSpc>
                  <a:spcBef>
                    <a:spcPts val="875"/>
                  </a:spcBef>
                </a:pPr>
                <a:r>
                  <a:rPr lang="en-US" altLang="en-US" sz="1400" i="1">
                    <a:latin typeface="Symbol" pitchFamily="18" charset="2"/>
                  </a:rPr>
                  <a:t></a:t>
                </a:r>
                <a:r>
                  <a:rPr lang="en-US" altLang="en-US" sz="1400" baseline="-33000">
                    <a:latin typeface="Trebuchet MS" pitchFamily="34" charset="0"/>
                  </a:rPr>
                  <a:t>1</a:t>
                </a:r>
              </a:p>
            </p:txBody>
          </p:sp>
          <p:sp>
            <p:nvSpPr>
              <p:cNvPr id="30" name="Line 16"/>
              <p:cNvSpPr>
                <a:spLocks noChangeShapeType="1"/>
              </p:cNvSpPr>
              <p:nvPr/>
            </p:nvSpPr>
            <p:spPr bwMode="auto">
              <a:xfrm>
                <a:off x="4630" y="1332"/>
                <a:ext cx="151" cy="265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400"/>
              </a:p>
            </p:txBody>
          </p:sp>
          <p:sp>
            <p:nvSpPr>
              <p:cNvPr id="31" name="Text Box 17"/>
              <p:cNvSpPr txBox="1">
                <a:spLocks noChangeArrowheads="1"/>
              </p:cNvSpPr>
              <p:nvPr/>
            </p:nvSpPr>
            <p:spPr bwMode="auto">
              <a:xfrm>
                <a:off x="4395" y="1082"/>
                <a:ext cx="470" cy="2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MS Gothic" pitchFamily="49" charset="-128"/>
                  </a:defRPr>
                </a:lvl1pPr>
                <a:lvl2pPr>
                  <a:tabLst>
                    <a:tab pos="7239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MS Gothic" pitchFamily="49" charset="-128"/>
                  </a:defRPr>
                </a:lvl2pPr>
                <a:lvl3pPr>
                  <a:tabLst>
                    <a:tab pos="7239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MS Gothic" pitchFamily="49" charset="-128"/>
                  </a:defRPr>
                </a:lvl3pPr>
                <a:lvl4pPr>
                  <a:tabLst>
                    <a:tab pos="7239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MS Gothic" pitchFamily="49" charset="-128"/>
                  </a:defRPr>
                </a:lvl4pPr>
                <a:lvl5pPr>
                  <a:tabLst>
                    <a:tab pos="7239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MS Gothic" pitchFamily="49" charset="-128"/>
                  </a:defRPr>
                </a:lvl5pPr>
                <a:lvl6pPr marL="2514600" indent="-228600" defTabSz="45720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7239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MS Gothic" pitchFamily="49" charset="-128"/>
                  </a:defRPr>
                </a:lvl6pPr>
                <a:lvl7pPr marL="2971800" indent="-228600" defTabSz="45720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7239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MS Gothic" pitchFamily="49" charset="-128"/>
                  </a:defRPr>
                </a:lvl7pPr>
                <a:lvl8pPr marL="3429000" indent="-228600" defTabSz="45720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7239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MS Gothic" pitchFamily="49" charset="-128"/>
                  </a:defRPr>
                </a:lvl8pPr>
                <a:lvl9pPr marL="3886200" indent="-228600" defTabSz="45720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7239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MS Gothic" pitchFamily="49" charset="-128"/>
                  </a:defRPr>
                </a:lvl9pPr>
              </a:lstStyle>
              <a:p>
                <a:pPr>
                  <a:lnSpc>
                    <a:spcPct val="102000"/>
                  </a:lnSpc>
                  <a:spcBef>
                    <a:spcPts val="875"/>
                  </a:spcBef>
                </a:pPr>
                <a:r>
                  <a:rPr lang="en-US" altLang="en-US" sz="1400" i="1" dirty="0">
                    <a:latin typeface="Symbol" pitchFamily="18" charset="2"/>
                  </a:rPr>
                  <a:t></a:t>
                </a:r>
                <a:r>
                  <a:rPr lang="en-US" altLang="en-US" sz="1400" i="1" baseline="-33000" dirty="0">
                    <a:latin typeface="Trebuchet MS" pitchFamily="34" charset="0"/>
                  </a:rPr>
                  <a:t>2</a:t>
                </a:r>
              </a:p>
            </p:txBody>
          </p:sp>
          <p:sp>
            <p:nvSpPr>
              <p:cNvPr id="32" name="Text Box 18"/>
              <p:cNvSpPr txBox="1">
                <a:spLocks noChangeArrowheads="1"/>
              </p:cNvSpPr>
              <p:nvPr/>
            </p:nvSpPr>
            <p:spPr bwMode="auto">
              <a:xfrm>
                <a:off x="3991" y="1373"/>
                <a:ext cx="278" cy="2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MS Gothic" pitchFamily="49" charset="-128"/>
                  </a:defRPr>
                </a:lvl1pPr>
                <a:lvl2pPr>
                  <a:tabLst>
                    <a:tab pos="723900" algn="l"/>
                    <a:tab pos="14478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MS Gothic" pitchFamily="49" charset="-128"/>
                  </a:defRPr>
                </a:lvl2pPr>
                <a:lvl3pPr>
                  <a:tabLst>
                    <a:tab pos="723900" algn="l"/>
                    <a:tab pos="14478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MS Gothic" pitchFamily="49" charset="-128"/>
                  </a:defRPr>
                </a:lvl3pPr>
                <a:lvl4pPr>
                  <a:tabLst>
                    <a:tab pos="723900" algn="l"/>
                    <a:tab pos="14478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MS Gothic" pitchFamily="49" charset="-128"/>
                  </a:defRPr>
                </a:lvl4pPr>
                <a:lvl5pPr>
                  <a:tabLst>
                    <a:tab pos="723900" algn="l"/>
                    <a:tab pos="14478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MS Gothic" pitchFamily="49" charset="-128"/>
                  </a:defRPr>
                </a:lvl5pPr>
                <a:lvl6pPr marL="2514600" indent="-228600" defTabSz="45720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723900" algn="l"/>
                    <a:tab pos="14478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MS Gothic" pitchFamily="49" charset="-128"/>
                  </a:defRPr>
                </a:lvl6pPr>
                <a:lvl7pPr marL="2971800" indent="-228600" defTabSz="45720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723900" algn="l"/>
                    <a:tab pos="14478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MS Gothic" pitchFamily="49" charset="-128"/>
                  </a:defRPr>
                </a:lvl7pPr>
                <a:lvl8pPr marL="3429000" indent="-228600" defTabSz="45720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723900" algn="l"/>
                    <a:tab pos="14478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MS Gothic" pitchFamily="49" charset="-128"/>
                  </a:defRPr>
                </a:lvl8pPr>
                <a:lvl9pPr marL="3886200" indent="-228600" defTabSz="45720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723900" algn="l"/>
                    <a:tab pos="14478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MS Gothic" pitchFamily="49" charset="-128"/>
                  </a:defRPr>
                </a:lvl9pPr>
              </a:lstStyle>
              <a:p>
                <a:pPr hangingPunct="1">
                  <a:lnSpc>
                    <a:spcPct val="104000"/>
                  </a:lnSpc>
                </a:pPr>
                <a:r>
                  <a:rPr lang="en-US" altLang="en-US" sz="1200" i="1">
                    <a:latin typeface="Times New Roman" pitchFamily="18" charset="0"/>
                    <a:cs typeface="Times New Roman" pitchFamily="18" charset="0"/>
                  </a:rPr>
                  <a:t>C</a:t>
                </a:r>
              </a:p>
            </p:txBody>
          </p:sp>
        </p:grpSp>
        <p:grpSp>
          <p:nvGrpSpPr>
            <p:cNvPr id="33" name="Group 31"/>
            <p:cNvGrpSpPr>
              <a:grpSpLocks/>
            </p:cNvGrpSpPr>
            <p:nvPr/>
          </p:nvGrpSpPr>
          <p:grpSpPr bwMode="auto">
            <a:xfrm>
              <a:off x="6708491" y="4563652"/>
              <a:ext cx="1078436" cy="762307"/>
              <a:chOff x="4995" y="2079"/>
              <a:chExt cx="679" cy="745"/>
            </a:xfrm>
          </p:grpSpPr>
          <p:sp>
            <p:nvSpPr>
              <p:cNvPr id="34" name="Text Box 32"/>
              <p:cNvSpPr txBox="1">
                <a:spLocks noChangeArrowheads="1"/>
              </p:cNvSpPr>
              <p:nvPr/>
            </p:nvSpPr>
            <p:spPr bwMode="auto">
              <a:xfrm>
                <a:off x="5070" y="2079"/>
                <a:ext cx="604" cy="4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MS Gothic" pitchFamily="49" charset="-128"/>
                  </a:defRPr>
                </a:lvl1pPr>
                <a:lvl2pPr>
                  <a:tabLst>
                    <a:tab pos="7239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MS Gothic" pitchFamily="49" charset="-128"/>
                  </a:defRPr>
                </a:lvl2pPr>
                <a:lvl3pPr>
                  <a:tabLst>
                    <a:tab pos="7239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MS Gothic" pitchFamily="49" charset="-128"/>
                  </a:defRPr>
                </a:lvl3pPr>
                <a:lvl4pPr>
                  <a:tabLst>
                    <a:tab pos="7239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MS Gothic" pitchFamily="49" charset="-128"/>
                  </a:defRPr>
                </a:lvl4pPr>
                <a:lvl5pPr>
                  <a:tabLst>
                    <a:tab pos="7239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MS Gothic" pitchFamily="49" charset="-128"/>
                  </a:defRPr>
                </a:lvl5pPr>
                <a:lvl6pPr marL="2514600" indent="-228600" defTabSz="45720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7239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MS Gothic" pitchFamily="49" charset="-128"/>
                  </a:defRPr>
                </a:lvl6pPr>
                <a:lvl7pPr marL="2971800" indent="-228600" defTabSz="45720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7239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MS Gothic" pitchFamily="49" charset="-128"/>
                  </a:defRPr>
                </a:lvl7pPr>
                <a:lvl8pPr marL="3429000" indent="-228600" defTabSz="45720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7239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MS Gothic" pitchFamily="49" charset="-128"/>
                  </a:defRPr>
                </a:lvl8pPr>
                <a:lvl9pPr marL="3886200" indent="-228600" defTabSz="45720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7239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MS Gothic" pitchFamily="49" charset="-128"/>
                  </a:defRPr>
                </a:lvl9pPr>
              </a:lstStyle>
              <a:p>
                <a:pPr>
                  <a:lnSpc>
                    <a:spcPct val="104000"/>
                  </a:lnSpc>
                  <a:spcBef>
                    <a:spcPts val="875"/>
                  </a:spcBef>
                </a:pPr>
                <a:r>
                  <a:rPr lang="en-US" altLang="en-US" sz="1100" dirty="0">
                    <a:latin typeface="Trebuchet MS" pitchFamily="34" charset="0"/>
                  </a:rPr>
                  <a:t>Transition</a:t>
                </a:r>
              </a:p>
            </p:txBody>
          </p:sp>
          <p:sp>
            <p:nvSpPr>
              <p:cNvPr id="35" name="Line 33"/>
              <p:cNvSpPr>
                <a:spLocks noChangeShapeType="1"/>
              </p:cNvSpPr>
              <p:nvPr/>
            </p:nvSpPr>
            <p:spPr bwMode="auto">
              <a:xfrm flipH="1">
                <a:off x="4995" y="2401"/>
                <a:ext cx="152" cy="423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400"/>
              </a:p>
            </p:txBody>
          </p:sp>
        </p:grpSp>
        <p:sp>
          <p:nvSpPr>
            <p:cNvPr id="36" name="AutoShape 34"/>
            <p:cNvSpPr>
              <a:spLocks noChangeArrowheads="1"/>
            </p:cNvSpPr>
            <p:nvPr/>
          </p:nvSpPr>
          <p:spPr bwMode="auto">
            <a:xfrm>
              <a:off x="6063810" y="5329633"/>
              <a:ext cx="521850" cy="100277"/>
            </a:xfrm>
            <a:custGeom>
              <a:avLst/>
              <a:gdLst>
                <a:gd name="G0" fmla="+- 0 0 0"/>
                <a:gd name="G1" fmla="+- -11796480 0 0"/>
                <a:gd name="G2" fmla="+- 0 0 -11796480"/>
                <a:gd name="G3" fmla="+- 10800 0 0"/>
                <a:gd name="G4" fmla="+- 0 0 0"/>
                <a:gd name="T0" fmla="*/ 360 256 1"/>
                <a:gd name="T1" fmla="*/ 0 256 1"/>
                <a:gd name="G5" fmla="+- G2 T0 T1"/>
                <a:gd name="G6" fmla="?: G2 G2 G5"/>
                <a:gd name="G7" fmla="+- 0 0 G6"/>
                <a:gd name="G8" fmla="+- 5400 0 0"/>
                <a:gd name="G9" fmla="+- 0 0 -11796480"/>
                <a:gd name="G10" fmla="+- 5400 0 2700"/>
                <a:gd name="G11" fmla="cos G10 0"/>
                <a:gd name="G12" fmla="sin G10 0"/>
                <a:gd name="G13" fmla="cos 13500 0"/>
                <a:gd name="G14" fmla="sin 13500 0"/>
                <a:gd name="G15" fmla="+- G11 10800 0"/>
                <a:gd name="G16" fmla="+- G12 10800 0"/>
                <a:gd name="G17" fmla="+- G13 10800 0"/>
                <a:gd name="G18" fmla="+- G14 10800 0"/>
                <a:gd name="G19" fmla="*/ 5400 1 2"/>
                <a:gd name="G20" fmla="+- G19 5400 0"/>
                <a:gd name="G21" fmla="cos G20 0"/>
                <a:gd name="G22" fmla="sin G20 0"/>
                <a:gd name="G23" fmla="+- G21 10800 0"/>
                <a:gd name="G24" fmla="+- G12 G23 G22"/>
                <a:gd name="G25" fmla="+- G22 G23 G11"/>
                <a:gd name="G26" fmla="cos 10800 0"/>
                <a:gd name="G27" fmla="sin 10800 0"/>
                <a:gd name="G28" fmla="cos 5400 0"/>
                <a:gd name="G29" fmla="sin 5400 0"/>
                <a:gd name="G30" fmla="+- G26 10800 0"/>
                <a:gd name="G31" fmla="+- G27 10800 0"/>
                <a:gd name="G32" fmla="+- G28 10800 0"/>
                <a:gd name="G33" fmla="+- G29 10800 0"/>
                <a:gd name="G34" fmla="+- G19 5400 0"/>
                <a:gd name="G35" fmla="cos G34 -11796480"/>
                <a:gd name="G36" fmla="sin G34 -11796480"/>
                <a:gd name="G37" fmla="+/ -11796480 0 2"/>
                <a:gd name="T2" fmla="*/ 180 256 1"/>
                <a:gd name="T3" fmla="*/ 0 256 1"/>
                <a:gd name="G38" fmla="+- G37 T2 T3"/>
                <a:gd name="G39" fmla="?: G2 G37 G38"/>
                <a:gd name="G40" fmla="cos 10800 G39"/>
                <a:gd name="G41" fmla="sin 10800 G39"/>
                <a:gd name="G42" fmla="cos 5400 G39"/>
                <a:gd name="G43" fmla="sin 5400 G39"/>
                <a:gd name="G44" fmla="+- G40 10800 0"/>
                <a:gd name="G45" fmla="+- G41 10800 0"/>
                <a:gd name="G46" fmla="+- G42 10800 0"/>
                <a:gd name="G47" fmla="+- G43 10800 0"/>
                <a:gd name="G48" fmla="+- G35 10800 0"/>
                <a:gd name="G49" fmla="+- G36 10800 0"/>
                <a:gd name="T4" fmla="*/ 0 w 648"/>
                <a:gd name="T5" fmla="*/ 45032 h 124"/>
                <a:gd name="T6" fmla="*/ 180127 w 648"/>
                <a:gd name="T7" fmla="*/ 150105 h 124"/>
                <a:gd name="T8" fmla="*/ 435306 w 648"/>
                <a:gd name="T9" fmla="*/ 75053 h 124"/>
                <a:gd name="T10" fmla="*/ 645454 w 648"/>
                <a:gd name="T11" fmla="*/ 45032 h 124"/>
                <a:gd name="T12" fmla="*/ 810570 w 648"/>
                <a:gd name="T13" fmla="*/ 0 h 124"/>
                <a:gd name="T14" fmla="*/ 0 w 648"/>
                <a:gd name="T15" fmla="*/ 0 h 124"/>
                <a:gd name="T16" fmla="*/ 648 w 648"/>
                <a:gd name="T17" fmla="*/ 124 h 124"/>
              </a:gdLst>
              <a:ahLst/>
              <a:cxnLst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T14" t="T15" r="T16" b="T17"/>
              <a:pathLst>
                <a:path w="648" h="124">
                  <a:moveTo>
                    <a:pt x="0" y="36"/>
                  </a:moveTo>
                  <a:cubicBezTo>
                    <a:pt x="20" y="50"/>
                    <a:pt x="86" y="116"/>
                    <a:pt x="144" y="120"/>
                  </a:cubicBezTo>
                  <a:cubicBezTo>
                    <a:pt x="202" y="124"/>
                    <a:pt x="286" y="74"/>
                    <a:pt x="348" y="60"/>
                  </a:cubicBezTo>
                  <a:cubicBezTo>
                    <a:pt x="410" y="46"/>
                    <a:pt x="466" y="46"/>
                    <a:pt x="516" y="36"/>
                  </a:cubicBezTo>
                  <a:cubicBezTo>
                    <a:pt x="566" y="26"/>
                    <a:pt x="621" y="7"/>
                    <a:pt x="648" y="0"/>
                  </a:cubicBezTo>
                </a:path>
              </a:pathLst>
            </a:custGeom>
            <a:noFill/>
            <a:ln w="76320">
              <a:solidFill>
                <a:srgbClr val="CC00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400"/>
            </a:p>
          </p:txBody>
        </p:sp>
        <p:sp>
          <p:nvSpPr>
            <p:cNvPr id="37" name="Oval 35"/>
            <p:cNvSpPr>
              <a:spLocks noChangeArrowheads="1"/>
            </p:cNvSpPr>
            <p:nvPr/>
          </p:nvSpPr>
          <p:spPr bwMode="auto">
            <a:xfrm>
              <a:off x="6436872" y="5349677"/>
              <a:ext cx="67533" cy="67533"/>
            </a:xfrm>
            <a:prstGeom prst="ellipse">
              <a:avLst/>
            </a:prstGeom>
            <a:solidFill>
              <a:srgbClr val="CC00CC"/>
            </a:solidFill>
            <a:ln w="12600">
              <a:solidFill>
                <a:srgbClr val="000000"/>
              </a:solidFill>
              <a:miter lim="800000"/>
              <a:headEnd/>
              <a:tailEnd/>
            </a:ln>
            <a:effectLst>
              <a:outerShdw dist="25965" dir="2700000" algn="ctr" rotWithShape="0">
                <a:srgbClr val="000000">
                  <a:alpha val="40033"/>
                </a:srgbClr>
              </a:outerShdw>
            </a:effectLst>
          </p:spPr>
          <p:txBody>
            <a:bodyPr wrap="none" anchor="ctr"/>
            <a:lstStyle/>
            <a:p>
              <a:endParaRPr lang="en-US" sz="1400"/>
            </a:p>
          </p:txBody>
        </p:sp>
      </p:grpSp>
    </p:spTree>
    <p:extLst>
      <p:ext uri="{BB962C8B-B14F-4D97-AF65-F5344CB8AC3E}">
        <p14:creationId xmlns:p14="http://schemas.microsoft.com/office/powerpoint/2010/main" val="2377727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challenges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Planners are not easy to integrate in real robots</a:t>
            </a:r>
          </a:p>
          <a:p>
            <a:pPr marL="800100" lvl="1" indent="-342900"/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Dynamic models are nonlinear, uncertain, multi-modal; constraints are uncertain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;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objective functions are complex</a:t>
            </a:r>
          </a:p>
          <a:p>
            <a:pPr marL="800100" lvl="1" indent="-342900"/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High variability in performance, hard to debug</a:t>
            </a:r>
          </a:p>
          <a:p>
            <a:pPr marL="800100" lvl="1" indent="-342900"/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Lots of algorithms, few benchmarks</a:t>
            </a:r>
          </a:p>
          <a:p>
            <a:pPr marL="800100" lvl="1" indent="-342900"/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You shouldn’t need a PhD to integrate a planner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Planners are still too slow to deliver </a:t>
            </a:r>
            <a:r>
              <a:rPr lang="en-US" dirty="0" smtClean="0"/>
              <a:t>high-quality </a:t>
            </a:r>
            <a:r>
              <a:rPr lang="en-US" dirty="0" smtClean="0"/>
              <a:t>motions </a:t>
            </a:r>
            <a:r>
              <a:rPr lang="en-US" dirty="0" smtClean="0"/>
              <a:t>in interactive time or real time</a:t>
            </a:r>
          </a:p>
          <a:p>
            <a:pPr marL="800100" lvl="1" indent="-342900"/>
            <a:r>
              <a:rPr lang="en-US" dirty="0" smtClean="0"/>
              <a:t>State-of-the-art </a:t>
            </a:r>
            <a:r>
              <a:rPr lang="en-US" dirty="0"/>
              <a:t>perception </a:t>
            </a:r>
            <a:r>
              <a:rPr lang="en-US" dirty="0" smtClean="0"/>
              <a:t>models : non-negligible time</a:t>
            </a:r>
            <a:endParaRPr lang="en-US" dirty="0" smtClean="0"/>
          </a:p>
          <a:p>
            <a:pPr marL="800100" lvl="1" indent="-342900"/>
            <a:r>
              <a:rPr lang="en-US" dirty="0" smtClean="0"/>
              <a:t>High </a:t>
            </a:r>
            <a:r>
              <a:rPr lang="en-US" dirty="0" smtClean="0"/>
              <a:t>performance computing, cloud, GPUs</a:t>
            </a:r>
          </a:p>
          <a:p>
            <a:pPr marL="800100" lvl="1" indent="-342900"/>
            <a:r>
              <a:rPr lang="en-US" dirty="0" smtClean="0"/>
              <a:t>Dramatically new </a:t>
            </a:r>
            <a:r>
              <a:rPr lang="en-US" dirty="0" smtClean="0"/>
              <a:t>paradigms?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607122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2482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ssential">
  <a:themeElements>
    <a:clrScheme name="Essential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Essential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sential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Essential</Template>
  <TotalTime>363</TotalTime>
  <Words>197</Words>
  <Application>Microsoft Office PowerPoint</Application>
  <PresentationFormat>On-screen Show (4:3)</PresentationFormat>
  <Paragraphs>55</Paragraphs>
  <Slides>9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Essential</vt:lpstr>
      <vt:lpstr>Planning in the robotics toolbox</vt:lpstr>
      <vt:lpstr>A decade of Planning Breakthroughs</vt:lpstr>
      <vt:lpstr>A decade of Planning Breakthroughs</vt:lpstr>
      <vt:lpstr>PowerPoint Presentation</vt:lpstr>
      <vt:lpstr>PowerPoint Presentation</vt:lpstr>
      <vt:lpstr>DARPA Robotics Challenge</vt:lpstr>
      <vt:lpstr>Challenges</vt:lpstr>
      <vt:lpstr>challenges</vt:lpstr>
      <vt:lpstr>Thank you!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Planning in the robotics toolbox</dc:title>
  <dc:creator>hauser</dc:creator>
  <cp:lastModifiedBy>hauser</cp:lastModifiedBy>
  <cp:revision>19</cp:revision>
  <dcterms:created xsi:type="dcterms:W3CDTF">2013-10-28T11:46:22Z</dcterms:created>
  <dcterms:modified xsi:type="dcterms:W3CDTF">2013-10-28T17:56:51Z</dcterms:modified>
</cp:coreProperties>
</file>